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1599525" cy="14400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2356703"/>
            <a:ext cx="18359596" cy="5013407"/>
          </a:xfrm>
        </p:spPr>
        <p:txBody>
          <a:bodyPr anchor="b"/>
          <a:lstStyle>
            <a:lvl1pPr algn="ctr">
              <a:defRPr sz="125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7563446"/>
            <a:ext cx="16199644" cy="3476717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029" indent="0" algn="ctr">
              <a:buNone/>
              <a:defRPr sz="4200"/>
            </a:lvl2pPr>
            <a:lvl3pPr marL="1920057" indent="0" algn="ctr">
              <a:buNone/>
              <a:defRPr sz="3780"/>
            </a:lvl3pPr>
            <a:lvl4pPr marL="2880086" indent="0" algn="ctr">
              <a:buNone/>
              <a:defRPr sz="3360"/>
            </a:lvl4pPr>
            <a:lvl5pPr marL="3840114" indent="0" algn="ctr">
              <a:buNone/>
              <a:defRPr sz="3360"/>
            </a:lvl5pPr>
            <a:lvl6pPr marL="4800143" indent="0" algn="ctr">
              <a:buNone/>
              <a:defRPr sz="3360"/>
            </a:lvl6pPr>
            <a:lvl7pPr marL="5760171" indent="0" algn="ctr">
              <a:buNone/>
              <a:defRPr sz="3360"/>
            </a:lvl7pPr>
            <a:lvl8pPr marL="6720200" indent="0" algn="ctr">
              <a:buNone/>
              <a:defRPr sz="3360"/>
            </a:lvl8pPr>
            <a:lvl9pPr marL="7680228" indent="0" algn="ctr">
              <a:buNone/>
              <a:defRPr sz="33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E79C-FB12-4902-92BA-B5982F063B2F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847-93B2-4821-81E4-8241272FC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06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E79C-FB12-4902-92BA-B5982F063B2F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847-93B2-4821-81E4-8241272FC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788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766678"/>
            <a:ext cx="4657398" cy="1220351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766678"/>
            <a:ext cx="13702199" cy="1220351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E79C-FB12-4902-92BA-B5982F063B2F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847-93B2-4821-81E4-8241272FC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2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E79C-FB12-4902-92BA-B5982F063B2F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847-93B2-4821-81E4-8241272FC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061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3590057"/>
            <a:ext cx="18629590" cy="5990088"/>
          </a:xfrm>
        </p:spPr>
        <p:txBody>
          <a:bodyPr anchor="b"/>
          <a:lstStyle>
            <a:lvl1pPr>
              <a:defRPr sz="125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9636813"/>
            <a:ext cx="18629590" cy="3150046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02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05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086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114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143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171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2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228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E79C-FB12-4902-92BA-B5982F063B2F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847-93B2-4821-81E4-8241272FC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3833390"/>
            <a:ext cx="9179798" cy="91368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3833390"/>
            <a:ext cx="9179798" cy="91368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E79C-FB12-4902-92BA-B5982F063B2F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847-93B2-4821-81E4-8241272FC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966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766681"/>
            <a:ext cx="18629590" cy="27833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3530053"/>
            <a:ext cx="9137610" cy="1730025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029" indent="0">
              <a:buNone/>
              <a:defRPr sz="4200" b="1"/>
            </a:lvl2pPr>
            <a:lvl3pPr marL="1920057" indent="0">
              <a:buNone/>
              <a:defRPr sz="3780" b="1"/>
            </a:lvl3pPr>
            <a:lvl4pPr marL="2880086" indent="0">
              <a:buNone/>
              <a:defRPr sz="3360" b="1"/>
            </a:lvl4pPr>
            <a:lvl5pPr marL="3840114" indent="0">
              <a:buNone/>
              <a:defRPr sz="3360" b="1"/>
            </a:lvl5pPr>
            <a:lvl6pPr marL="4800143" indent="0">
              <a:buNone/>
              <a:defRPr sz="3360" b="1"/>
            </a:lvl6pPr>
            <a:lvl7pPr marL="5760171" indent="0">
              <a:buNone/>
              <a:defRPr sz="3360" b="1"/>
            </a:lvl7pPr>
            <a:lvl8pPr marL="6720200" indent="0">
              <a:buNone/>
              <a:defRPr sz="3360" b="1"/>
            </a:lvl8pPr>
            <a:lvl9pPr marL="7680228" indent="0">
              <a:buNone/>
              <a:defRPr sz="3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5260078"/>
            <a:ext cx="9137610" cy="77367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3530053"/>
            <a:ext cx="9182611" cy="1730025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029" indent="0">
              <a:buNone/>
              <a:defRPr sz="4200" b="1"/>
            </a:lvl2pPr>
            <a:lvl3pPr marL="1920057" indent="0">
              <a:buNone/>
              <a:defRPr sz="3780" b="1"/>
            </a:lvl3pPr>
            <a:lvl4pPr marL="2880086" indent="0">
              <a:buNone/>
              <a:defRPr sz="3360" b="1"/>
            </a:lvl4pPr>
            <a:lvl5pPr marL="3840114" indent="0">
              <a:buNone/>
              <a:defRPr sz="3360" b="1"/>
            </a:lvl5pPr>
            <a:lvl6pPr marL="4800143" indent="0">
              <a:buNone/>
              <a:defRPr sz="3360" b="1"/>
            </a:lvl6pPr>
            <a:lvl7pPr marL="5760171" indent="0">
              <a:buNone/>
              <a:defRPr sz="3360" b="1"/>
            </a:lvl7pPr>
            <a:lvl8pPr marL="6720200" indent="0">
              <a:buNone/>
              <a:defRPr sz="3360" b="1"/>
            </a:lvl8pPr>
            <a:lvl9pPr marL="7680228" indent="0">
              <a:buNone/>
              <a:defRPr sz="3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5260078"/>
            <a:ext cx="9182611" cy="77367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E79C-FB12-4902-92BA-B5982F063B2F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847-93B2-4821-81E4-8241272FC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9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E79C-FB12-4902-92BA-B5982F063B2F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847-93B2-4821-81E4-8241272FC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32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E79C-FB12-4902-92BA-B5982F063B2F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847-93B2-4821-81E4-8241272FC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34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960014"/>
            <a:ext cx="6966409" cy="3360050"/>
          </a:xfrm>
        </p:spPr>
        <p:txBody>
          <a:bodyPr anchor="b"/>
          <a:lstStyle>
            <a:lvl1pPr>
              <a:defRPr sz="67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2073367"/>
            <a:ext cx="10934760" cy="10233485"/>
          </a:xfrm>
        </p:spPr>
        <p:txBody>
          <a:bodyPr/>
          <a:lstStyle>
            <a:lvl1pPr>
              <a:defRPr sz="6719"/>
            </a:lvl1pPr>
            <a:lvl2pPr>
              <a:defRPr sz="5879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4320064"/>
            <a:ext cx="6966409" cy="8003453"/>
          </a:xfrm>
        </p:spPr>
        <p:txBody>
          <a:bodyPr/>
          <a:lstStyle>
            <a:lvl1pPr marL="0" indent="0">
              <a:buNone/>
              <a:defRPr sz="3360"/>
            </a:lvl1pPr>
            <a:lvl2pPr marL="960029" indent="0">
              <a:buNone/>
              <a:defRPr sz="2940"/>
            </a:lvl2pPr>
            <a:lvl3pPr marL="1920057" indent="0">
              <a:buNone/>
              <a:defRPr sz="2520"/>
            </a:lvl3pPr>
            <a:lvl4pPr marL="2880086" indent="0">
              <a:buNone/>
              <a:defRPr sz="2100"/>
            </a:lvl4pPr>
            <a:lvl5pPr marL="3840114" indent="0">
              <a:buNone/>
              <a:defRPr sz="2100"/>
            </a:lvl5pPr>
            <a:lvl6pPr marL="4800143" indent="0">
              <a:buNone/>
              <a:defRPr sz="2100"/>
            </a:lvl6pPr>
            <a:lvl7pPr marL="5760171" indent="0">
              <a:buNone/>
              <a:defRPr sz="2100"/>
            </a:lvl7pPr>
            <a:lvl8pPr marL="6720200" indent="0">
              <a:buNone/>
              <a:defRPr sz="2100"/>
            </a:lvl8pPr>
            <a:lvl9pPr marL="7680228" indent="0">
              <a:buNone/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E79C-FB12-4902-92BA-B5982F063B2F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847-93B2-4821-81E4-8241272FC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909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960014"/>
            <a:ext cx="6966409" cy="3360050"/>
          </a:xfrm>
        </p:spPr>
        <p:txBody>
          <a:bodyPr anchor="b"/>
          <a:lstStyle>
            <a:lvl1pPr>
              <a:defRPr sz="67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2073367"/>
            <a:ext cx="10934760" cy="10233485"/>
          </a:xfrm>
        </p:spPr>
        <p:txBody>
          <a:bodyPr anchor="t"/>
          <a:lstStyle>
            <a:lvl1pPr marL="0" indent="0">
              <a:buNone/>
              <a:defRPr sz="6719"/>
            </a:lvl1pPr>
            <a:lvl2pPr marL="960029" indent="0">
              <a:buNone/>
              <a:defRPr sz="5879"/>
            </a:lvl2pPr>
            <a:lvl3pPr marL="1920057" indent="0">
              <a:buNone/>
              <a:defRPr sz="5040"/>
            </a:lvl3pPr>
            <a:lvl4pPr marL="2880086" indent="0">
              <a:buNone/>
              <a:defRPr sz="4200"/>
            </a:lvl4pPr>
            <a:lvl5pPr marL="3840114" indent="0">
              <a:buNone/>
              <a:defRPr sz="4200"/>
            </a:lvl5pPr>
            <a:lvl6pPr marL="4800143" indent="0">
              <a:buNone/>
              <a:defRPr sz="4200"/>
            </a:lvl6pPr>
            <a:lvl7pPr marL="5760171" indent="0">
              <a:buNone/>
              <a:defRPr sz="4200"/>
            </a:lvl7pPr>
            <a:lvl8pPr marL="6720200" indent="0">
              <a:buNone/>
              <a:defRPr sz="4200"/>
            </a:lvl8pPr>
            <a:lvl9pPr marL="7680228" indent="0">
              <a:buNone/>
              <a:defRPr sz="4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4320064"/>
            <a:ext cx="6966409" cy="8003453"/>
          </a:xfrm>
        </p:spPr>
        <p:txBody>
          <a:bodyPr/>
          <a:lstStyle>
            <a:lvl1pPr marL="0" indent="0">
              <a:buNone/>
              <a:defRPr sz="3360"/>
            </a:lvl1pPr>
            <a:lvl2pPr marL="960029" indent="0">
              <a:buNone/>
              <a:defRPr sz="2940"/>
            </a:lvl2pPr>
            <a:lvl3pPr marL="1920057" indent="0">
              <a:buNone/>
              <a:defRPr sz="2520"/>
            </a:lvl3pPr>
            <a:lvl4pPr marL="2880086" indent="0">
              <a:buNone/>
              <a:defRPr sz="2100"/>
            </a:lvl4pPr>
            <a:lvl5pPr marL="3840114" indent="0">
              <a:buNone/>
              <a:defRPr sz="2100"/>
            </a:lvl5pPr>
            <a:lvl6pPr marL="4800143" indent="0">
              <a:buNone/>
              <a:defRPr sz="2100"/>
            </a:lvl6pPr>
            <a:lvl7pPr marL="5760171" indent="0">
              <a:buNone/>
              <a:defRPr sz="2100"/>
            </a:lvl7pPr>
            <a:lvl8pPr marL="6720200" indent="0">
              <a:buNone/>
              <a:defRPr sz="2100"/>
            </a:lvl8pPr>
            <a:lvl9pPr marL="7680228" indent="0">
              <a:buNone/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E79C-FB12-4902-92BA-B5982F063B2F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847-93B2-4821-81E4-8241272FC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86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766681"/>
            <a:ext cx="18629590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3833390"/>
            <a:ext cx="18629590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13346867"/>
            <a:ext cx="4859893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AE79C-FB12-4902-92BA-B5982F063B2F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13346867"/>
            <a:ext cx="728984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13346867"/>
            <a:ext cx="4859893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5847-93B2-4821-81E4-8241272FC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885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920057" rtl="0" eaLnBrk="1" latinLnBrk="0" hangingPunct="1">
        <a:lnSpc>
          <a:spcPct val="90000"/>
        </a:lnSpc>
        <a:spcBef>
          <a:spcPct val="0"/>
        </a:spcBef>
        <a:buNone/>
        <a:defRPr sz="92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14" indent="-480014" algn="l" defTabSz="1920057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071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100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129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157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186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214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02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029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057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86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114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143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171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20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228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sara@ciencias.unam.mx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370E32-69C7-5B97-1995-1E172D49E5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77" y="520007"/>
            <a:ext cx="2264872" cy="21066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E955FF0-D515-86EB-F8BA-B26F02B3D2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23100" y="310035"/>
            <a:ext cx="365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Primera Circular</a:t>
            </a:r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144D9E-1078-68CD-22AD-9A9D6A7A0A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23466" y="978132"/>
            <a:ext cx="1289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>
                <a:solidFill>
                  <a:schemeClr val="bg1"/>
                </a:solidFill>
                <a:highlight>
                  <a:srgbClr val="0000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V Simposio Latinoamericano de Icnología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E9752C-FA0C-7D46-0A0C-E724B41052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80137" y="1735920"/>
            <a:ext cx="11037962" cy="33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Puerto Escondido, Oaxaca, México, 21-24 de noviembre de 2023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A310239-9678-7412-7B67-12D167258C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6" y="3176755"/>
            <a:ext cx="4704260" cy="31441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DCAFD3A-8E39-00FF-6B3F-E80226B77D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90262"/>
            <a:ext cx="5107937" cy="5343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03" marR="64002" algn="just">
              <a:lnSpc>
                <a:spcPct val="150000"/>
              </a:lnSpc>
              <a:spcBef>
                <a:spcPts val="315"/>
              </a:spcBef>
              <a:defRPr/>
            </a:pP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El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aeropuerto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Puerto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Escondido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tiene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conexión, a 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través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de diversos vuelos, con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las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ciudades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México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que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cuentan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con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aeropuertos internacionales, como Oaxaca,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Ciudad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México,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42">
                <a:solidFill>
                  <a:prstClr val="black"/>
                </a:solidFill>
                <a:latin typeface="Verdana"/>
                <a:cs typeface="Verdana"/>
              </a:rPr>
              <a:t>Monterrey,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Mérida,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Guadalajara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o Cancún. La 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carretera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175, 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en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 un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recorrido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4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horas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 30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minutos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en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transporte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terrestre, une Puerto Escondido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con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la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ciudad de Oaxaca, capital del estado.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La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carretera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 200,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paralela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la</a:t>
            </a:r>
            <a:r>
              <a:rPr lang="es-MX" sz="120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costa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del </a:t>
            </a:r>
            <a:r>
              <a:rPr lang="es-MX" sz="1200" spc="-89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Pacífico,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conecta con lugares muy visitados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por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el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turismo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nacional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lang="es-MX" sz="1200" spc="872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internacional,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como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Acapulco o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Huatulco.</a:t>
            </a:r>
            <a:endParaRPr lang="es-MX" sz="1200">
              <a:solidFill>
                <a:prstClr val="black"/>
              </a:solidFill>
              <a:latin typeface="Verdana"/>
              <a:cs typeface="Verdana"/>
            </a:endParaRPr>
          </a:p>
          <a:p>
            <a:pPr marL="80003" algn="just">
              <a:lnSpc>
                <a:spcPct val="150000"/>
              </a:lnSpc>
              <a:defRPr/>
            </a:pP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Los</a:t>
            </a:r>
            <a:r>
              <a:rPr lang="es-MX" sz="1200" spc="819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habitantes</a:t>
            </a:r>
            <a:r>
              <a:rPr lang="es-MX" sz="1200" spc="808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lang="es-MX" sz="1200" spc="819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Puerto</a:t>
            </a:r>
            <a:r>
              <a:rPr lang="es-MX" sz="1200" spc="819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Escondido</a:t>
            </a:r>
            <a:r>
              <a:rPr lang="es-MX" sz="1200" spc="819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viven</a:t>
            </a:r>
            <a:r>
              <a:rPr lang="es-MX" sz="120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principalmente del turismo, el comercio y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la </a:t>
            </a:r>
            <a:r>
              <a:rPr lang="es-MX" sz="120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pesca. La ciudad posee un agradable centro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histórico y es famosa por sus 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playas,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donde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una</a:t>
            </a:r>
            <a:r>
              <a:rPr lang="es-MX" sz="1200" spc="70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lang="es-MX" sz="1200" spc="714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las</a:t>
            </a:r>
            <a:r>
              <a:rPr lang="es-MX" sz="1200" spc="70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actividades</a:t>
            </a:r>
            <a:r>
              <a:rPr lang="es-MX" sz="1200" spc="70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más</a:t>
            </a:r>
            <a:r>
              <a:rPr lang="es-MX" sz="1200" spc="70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sobresalientes </a:t>
            </a:r>
            <a:r>
              <a:rPr lang="es-MX" sz="1200" spc="-89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es el </a:t>
            </a:r>
            <a:r>
              <a:rPr lang="es-MX" sz="1200" spc="-53">
                <a:solidFill>
                  <a:prstClr val="black"/>
                </a:solidFill>
                <a:latin typeface="Verdana"/>
                <a:cs typeface="Verdana"/>
              </a:rPr>
              <a:t>surf.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Su oferta gastronómica incluye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comida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regional,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nacional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internacional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muy diversa y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la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oferta 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hotelera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es amplia y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para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 todos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los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gustos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y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niveles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socio-económicos.</a:t>
            </a:r>
            <a:endParaRPr lang="es-MX" sz="1200">
              <a:solidFill>
                <a:prstClr val="black"/>
              </a:solidFill>
              <a:latin typeface="Verdana"/>
              <a:cs typeface="Verdana"/>
            </a:endParaRPr>
          </a:p>
          <a:p>
            <a:pPr marL="80003" algn="just">
              <a:lnSpc>
                <a:spcPct val="150000"/>
              </a:lnSpc>
              <a:defRPr/>
            </a:pP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En</a:t>
            </a:r>
            <a:r>
              <a:rPr lang="es-MX" sz="1200" spc="452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los</a:t>
            </a:r>
            <a:r>
              <a:rPr lang="es-MX" sz="1200" spc="462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meses</a:t>
            </a:r>
            <a:r>
              <a:rPr lang="es-MX" sz="1200" spc="44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lang="es-MX" sz="1200" spc="462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noviembre</a:t>
            </a:r>
            <a:r>
              <a:rPr lang="es-MX" sz="1200" spc="452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y</a:t>
            </a:r>
            <a:r>
              <a:rPr lang="es-MX" sz="1200" spc="462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diciembre</a:t>
            </a:r>
            <a:r>
              <a:rPr lang="es-MX" sz="1200" spc="452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la</a:t>
            </a:r>
            <a:endParaRPr lang="es-MX" sz="1200">
              <a:solidFill>
                <a:prstClr val="black"/>
              </a:solidFill>
              <a:latin typeface="Verdana"/>
              <a:cs typeface="Verdana"/>
            </a:endParaRPr>
          </a:p>
          <a:p>
            <a:pPr marL="80003" marR="64002" algn="just">
              <a:lnSpc>
                <a:spcPct val="150000"/>
              </a:lnSpc>
              <a:spcBef>
                <a:spcPts val="116"/>
              </a:spcBef>
              <a:defRPr/>
            </a:pPr>
            <a:r>
              <a:rPr lang="es-MX" sz="1200" spc="-32">
                <a:solidFill>
                  <a:prstClr val="black"/>
                </a:solidFill>
                <a:latin typeface="Verdana"/>
                <a:cs typeface="Verdana"/>
              </a:rPr>
              <a:t>temperatura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media es de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26.5</a:t>
            </a:r>
            <a:r>
              <a:rPr lang="es-MX" sz="1200" spc="-15" baseline="24305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C 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(mín. de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 19</a:t>
            </a:r>
            <a:r>
              <a:rPr lang="es-MX" sz="1200" spc="-15" baseline="24305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C,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 máx. 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33</a:t>
            </a:r>
            <a:r>
              <a:rPr lang="es-MX" sz="1200" spc="-15" baseline="24305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lang="es-MX" sz="1200" spc="-11">
                <a:solidFill>
                  <a:prstClr val="black"/>
                </a:solidFill>
                <a:latin typeface="Verdana"/>
                <a:cs typeface="Verdana"/>
              </a:rPr>
              <a:t>C),</a:t>
            </a:r>
            <a:r>
              <a:rPr lang="es-MX" sz="1200" spc="-21">
                <a:solidFill>
                  <a:prstClr val="black"/>
                </a:solidFill>
                <a:latin typeface="Verdana"/>
                <a:cs typeface="Verdana"/>
              </a:rPr>
              <a:t> con lluvias ocasionales.</a:t>
            </a:r>
            <a:endParaRPr lang="es-MX" sz="1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E273DA3-41EB-44F4-F03B-339D8F8DC2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14166" y="2595382"/>
            <a:ext cx="7642890" cy="2825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68" marR="10667" algn="just">
              <a:lnSpc>
                <a:spcPct val="150000"/>
              </a:lnSpc>
              <a:spcBef>
                <a:spcPts val="209"/>
              </a:spcBef>
              <a:defRPr/>
            </a:pP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 Simposio Latinoamericano de Icnología (SLIC), representa un evento </a:t>
            </a:r>
            <a:r>
              <a:rPr lang="es-MX" sz="1200" spc="-4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ya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tradicional 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el que se reúnen académicos enfocados en el estudio e interpretación del registro 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icnológico presente en Latinoamérica y en </a:t>
            </a:r>
            <a:r>
              <a:rPr lang="es-MX" sz="1200" spc="-3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otras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regiones del planeta. Después de 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efectuarse este simposio en San Leopoldo, en Brasil; Santa </a:t>
            </a:r>
            <a:r>
              <a:rPr lang="es-MX" sz="1200" spc="-4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Rosa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lang="es-MX" sz="1200" spc="-3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Pampa, en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Argentina; Colonia del </a:t>
            </a:r>
            <a:r>
              <a:rPr lang="es-MX" sz="1200" spc="-3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Sacramento,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Uruguay; y Santa Marta, en Colombia, 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lang="es-MX" sz="12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Universidad del Mar en su campus de Puerto Escondido, Oaxaca, en México,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 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enorgullece de fungir como sede del V SLIC, </a:t>
            </a:r>
            <a:r>
              <a:rPr lang="es-MX" sz="1200" spc="-3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esperando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alcanzar el éxito que </a:t>
            </a:r>
            <a:r>
              <a:rPr lang="es-MX" sz="1200" spc="-3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lograron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los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predecesores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.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s-MX" sz="1200" spc="-53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lang="es-MX" sz="1200" spc="-4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ello,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Comité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Organizador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evento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invita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todos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los </a:t>
            </a:r>
            <a:r>
              <a:rPr lang="es-MX" sz="1200" spc="-893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interesados en 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Icnología a participar con su asistencia a las conferencias, a las 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sesiones técnicas, a las excursiones y a todas las actividades que contempla nuestro 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SLIC 2023, compartiendo los resultados de sus </a:t>
            </a:r>
            <a:r>
              <a:rPr lang="es-MX" sz="1200" spc="-3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trabajos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 </a:t>
            </a:r>
            <a:r>
              <a:rPr lang="es-MX" sz="1200" spc="-3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través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presentaciones </a:t>
            </a:r>
            <a:r>
              <a:rPr lang="es-MX" sz="1200" spc="-1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200" spc="-3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orales </a:t>
            </a:r>
            <a:r>
              <a:rPr lang="es-MX" sz="1200" spc="-2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en cartel.</a:t>
            </a:r>
            <a:endParaRPr lang="es-MX" sz="12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55513E8-1859-19E4-FBA8-DDE6050810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47974" y="6575972"/>
            <a:ext cx="6741022" cy="1717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>
                <a:latin typeface="Verdana" panose="020B0604030504040204" pitchFamily="34" charset="0"/>
                <a:ea typeface="Verdana" panose="020B0604030504040204" pitchFamily="34" charset="0"/>
              </a:rPr>
              <a:t>Excursiones:</a:t>
            </a:r>
          </a:p>
          <a:p>
            <a:pPr>
              <a:lnSpc>
                <a:spcPct val="150000"/>
              </a:lnSpc>
            </a:pPr>
            <a:r>
              <a:rPr lang="es-MX" sz="1200">
                <a:latin typeface="Verdana" panose="020B0604030504040204" pitchFamily="34" charset="0"/>
                <a:ea typeface="Verdana" panose="020B0604030504040204" pitchFamily="34" charset="0"/>
              </a:rPr>
              <a:t>intra-simposio, 23 noviembre</a:t>
            </a:r>
          </a:p>
          <a:p>
            <a:pPr>
              <a:lnSpc>
                <a:spcPct val="150000"/>
              </a:lnSpc>
            </a:pPr>
            <a:r>
              <a:rPr lang="es-MX" sz="1200">
                <a:latin typeface="Verdana" panose="020B0604030504040204" pitchFamily="34" charset="0"/>
                <a:ea typeface="Verdana" panose="020B0604030504040204" pitchFamily="34" charset="0"/>
              </a:rPr>
              <a:t>post simposio, 26-28 de noviembre</a:t>
            </a:r>
          </a:p>
          <a:p>
            <a:pPr algn="just">
              <a:lnSpc>
                <a:spcPct val="150000"/>
              </a:lnSpc>
            </a:pPr>
            <a:r>
              <a:rPr lang="es-MX" sz="1200">
                <a:latin typeface="Verdana" panose="020B0604030504040204" pitchFamily="34" charset="0"/>
                <a:ea typeface="Verdana" panose="020B0604030504040204" pitchFamily="34" charset="0"/>
              </a:rPr>
              <a:t>Visita a localidades cretácicas, paleógenas y neógenas con registros  icnológicos del Edo. de Puebla. Inicia en la Ciudad de Oaxaca, termina en la  Ciudad de México. Traslado Puerto Escondido-Ciudad de Oaxaca, 25  noviembre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D147AEF-B99C-2A0D-3BDE-B26B146EA9C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425111" y="6001280"/>
            <a:ext cx="4423551" cy="581774"/>
            <a:chOff x="13467403" y="5668414"/>
            <a:chExt cx="4423551" cy="581774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91223A5-8CB0-3638-7991-046D81FE1C5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31450" y="5770057"/>
              <a:ext cx="365950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200">
                  <a:latin typeface="Verdana" panose="020B0604030504040204" pitchFamily="34" charset="0"/>
                  <a:ea typeface="Verdana" panose="020B0604030504040204" pitchFamily="34" charset="0"/>
                </a:rPr>
                <a:t>Curso Intra-simposio, 21-24 noviembre </a:t>
              </a:r>
            </a:p>
            <a:p>
              <a:endParaRPr lang="es-MX" sz="126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C85FA45-4B3A-CE0C-757D-314A8845F02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7403" y="5668414"/>
              <a:ext cx="601661" cy="486449"/>
            </a:xfrm>
            <a:prstGeom prst="rect">
              <a:avLst/>
            </a:prstGeom>
          </p:spPr>
        </p:pic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252B0063-3599-5E95-35AA-68834E59C1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987" y="8571949"/>
            <a:ext cx="3689870" cy="276524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2EB8242-54ED-A18D-42A8-76BA61D3F4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621" y="11364121"/>
            <a:ext cx="3234656" cy="242975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0F7320E-4649-FD15-A8FE-323099BEAC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7163" y="8476586"/>
            <a:ext cx="2060218" cy="29559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95BFB00-A2B2-E0E5-53FB-DA0C1EA790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5522" y="11532256"/>
            <a:ext cx="2093483" cy="209348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48BBA47-429D-8B24-03C7-D9A724A42D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0225" y="8446954"/>
            <a:ext cx="2215568" cy="295614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61BCB66-0429-805C-3C0F-E293DF25D7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3296" y="11990197"/>
            <a:ext cx="2093483" cy="1408053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C328B561-D554-BC32-30CC-F57049E9CA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03990" y="2570164"/>
            <a:ext cx="7418328" cy="207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0000"/>
              </a:lnSpc>
              <a:spcBef>
                <a:spcPts val="10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Las principales actividades del V Simposio Latinoamericano de Icnología se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llevarán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cabo en el 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auditorio de 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Universidad del </a:t>
            </a:r>
            <a:r>
              <a:rPr kumimoji="0" lang="es-MX" sz="1200" b="0" i="0" u="none" strike="noStrike" kern="1200" cap="none" spc="-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Mar,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el campus ubicado aproximadamente a 4 km del centro de 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Puerto Escondido, ciudad que se ubica en el litoral del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Pacífico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Mexicano, en el sur del Estado de 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Oaxaca.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Dirección:</a:t>
            </a:r>
            <a:r>
              <a:rPr kumimoji="0" lang="es-MX" sz="1200" b="0" i="0" u="none" strike="noStrike" kern="1200" cap="none" spc="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Ciudad</a:t>
            </a:r>
            <a:r>
              <a:rPr kumimoji="0" lang="es-MX" sz="1200" b="0" i="0" u="none" strike="noStrike" kern="1200" cap="none" spc="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Universitaria,</a:t>
            </a:r>
            <a:r>
              <a:rPr kumimoji="0" lang="es-MX" sz="1200" b="0" i="0" u="none" strike="noStrike" kern="1200" cap="none" spc="5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Carretera</a:t>
            </a:r>
            <a:r>
              <a:rPr kumimoji="0" lang="es-MX" sz="1200" b="0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Vía</a:t>
            </a:r>
            <a:r>
              <a:rPr kumimoji="0" lang="es-MX" sz="1200" b="0" i="0" u="none" strike="noStrike" kern="1200" cap="none" spc="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Sola</a:t>
            </a:r>
            <a:r>
              <a:rPr kumimoji="0" lang="es-MX" sz="1200" b="0" i="0" u="none" strike="noStrike" kern="1200" cap="none" spc="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200" b="0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Vega,</a:t>
            </a:r>
            <a:r>
              <a:rPr kumimoji="0" lang="es-MX" sz="1200" b="0" i="0" u="none" strike="noStrike" kern="1200" cap="none" spc="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Puerto</a:t>
            </a:r>
            <a:r>
              <a:rPr kumimoji="0" lang="es-MX" sz="1200" b="0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Escondido,</a:t>
            </a:r>
            <a:r>
              <a:rPr kumimoji="0" lang="es-MX" sz="1200" b="0" i="0" u="none" strike="noStrike" kern="1200" cap="none" spc="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San</a:t>
            </a:r>
            <a:r>
              <a:rPr kumimoji="0" lang="es-MX" sz="1200" b="0" i="0" u="none" strike="noStrike" kern="1200" cap="none" spc="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Pedro</a:t>
            </a:r>
            <a:r>
              <a:rPr kumimoji="0" lang="es-MX" sz="1200" b="0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Mixtepec,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Juquila,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Oax.,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México,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C.P.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71980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05D5832-E9B9-D693-4595-3494083B69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77722" y="8742852"/>
            <a:ext cx="7787840" cy="1870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905" marR="3016885" lvl="0" indent="0" algn="l" defTabSz="914400" rtl="0" eaLnBrk="1" fontAlgn="auto" latinLnBrk="0" hangingPunct="1">
              <a:lnSpc>
                <a:spcPct val="15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Francisco </a:t>
            </a:r>
            <a:r>
              <a:rPr kumimoji="0" lang="es-MX" sz="12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Sour-Tovar,</a:t>
            </a:r>
            <a:r>
              <a:rPr kumimoji="0" lang="es-MX" sz="1200" b="0" i="0" u="none" strike="noStrike" kern="1200" cap="none" spc="-3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lang="es-MX" sz="12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</a:p>
          <a:p>
            <a:pPr marL="128905" marR="3016885" lvl="0" indent="0" algn="l" defTabSz="914400" rtl="0" eaLnBrk="1" fontAlgn="auto" latinLnBrk="0" hangingPunct="1">
              <a:lnSpc>
                <a:spcPct val="15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osa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lía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Guerrero</a:t>
            </a:r>
            <a:r>
              <a:rPr kumimoji="0" lang="es-MX" sz="1200" b="0" i="0" u="none" strike="noStrike" kern="1200" cap="none" spc="-3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Arenas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</a:t>
            </a:r>
            <a:r>
              <a:rPr kumimoji="0" lang="es-MX" sz="1200" b="0" i="0" u="none" strike="noStrike" kern="1200" cap="none" spc="5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lang="es-MX" sz="12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 </a:t>
            </a:r>
          </a:p>
          <a:p>
            <a:pPr marL="128905" marR="3016885" lvl="0" indent="0" algn="l" defTabSz="914400" rtl="0" eaLnBrk="1" fontAlgn="auto" latinLnBrk="0" hangingPunct="1">
              <a:lnSpc>
                <a:spcPct val="15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Sa</a:t>
            </a:r>
            <a:r>
              <a:rPr kumimoji="0" lang="es-MX" sz="12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li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Q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</a:t>
            </a:r>
            <a:r>
              <a:rPr kumimoji="0" lang="es-MX" sz="12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z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-Barros</a:t>
            </a:r>
            <a:r>
              <a:rPr kumimoji="0" lang="es-MX" sz="12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</a:t>
            </a:r>
            <a:r>
              <a:rPr kumimoji="0" lang="es-MX" sz="1200" b="0" i="0" u="none" strike="noStrike" kern="1200" cap="none" spc="5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lang="es-MX" sz="12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 </a:t>
            </a:r>
          </a:p>
          <a:p>
            <a:pPr marL="128905" marR="3016885" lvl="0" indent="0" algn="l" defTabSz="914400" rtl="0" eaLnBrk="1" fontAlgn="auto" latinLnBrk="0" hangingPunct="1">
              <a:lnSpc>
                <a:spcPct val="15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duardo Jim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éne</a:t>
            </a:r>
            <a:r>
              <a:rPr kumimoji="0" lang="es-MX" sz="12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z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id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lg</a:t>
            </a:r>
            <a:r>
              <a:rPr kumimoji="0" lang="es-MX" sz="12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</a:t>
            </a:r>
            <a:r>
              <a:rPr kumimoji="0" lang="es-MX" sz="1200" b="0" i="0" u="none" strike="noStrike" kern="1200" cap="none" spc="1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endParaRPr kumimoji="0" lang="es-MX" sz="12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890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lang="es-MX" sz="1200" b="0" i="0" u="none" strike="noStrike" kern="1200" cap="none" spc="17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Facultad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Ciencias,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Universidad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Nacional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Autónoma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México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890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lang="es-MX" sz="1200" b="0" i="0" u="none" strike="noStrike" kern="1200" cap="none" spc="1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Universidad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Mar,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Campus Puerto Escondido, Oaxaca,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México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BD87F23F-EB87-0A33-8C5E-5FF2F55F47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44041" y="4607305"/>
            <a:ext cx="3776430" cy="2514083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39A27BB1-2458-C074-9CCD-34BB6F2F9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40775" y="4625713"/>
            <a:ext cx="3220899" cy="2413084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F9D935BB-3304-A184-1536-659BAF7F329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91566" y="10962029"/>
            <a:ext cx="6849768" cy="2006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19" marR="0" lvl="0" indent="0" algn="l" defTabSz="914400" rtl="0" eaLnBrk="1" fontAlgn="auto" latinLnBrk="0" hangingPunct="1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Luis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Buatois,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Universidad de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Saskatchewan,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Canadá.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8419" marR="273050" lvl="0" indent="0" algn="l" defTabSz="914400" rtl="0" eaLnBrk="1" fontAlgn="auto" latinLnBrk="0" hangingPunct="1">
              <a:lnSpc>
                <a:spcPct val="15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Jorge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Fernando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Genise,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Museo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Argentino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Ciencias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Naturales,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B. A.,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Argentina. 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Eduardo Jiménez,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Universidad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Mar,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Campus Puerto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Escondido,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Oaxaca,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México. </a:t>
            </a:r>
            <a:r>
              <a:rPr kumimoji="0" lang="es-MX" sz="1200" b="0" i="0" u="none" strike="noStrike" kern="1200" cap="none" spc="-4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María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Gabriela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Mangano,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Universidad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Saskatchewan, Canadá.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8419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Ricardo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Néstor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Melchor,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Universidad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Pampa,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Santa </a:t>
            </a:r>
            <a:r>
              <a:rPr kumimoji="0" lang="es-MX" sz="12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Rosa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Pampa,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Argentina.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8419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Renata</a:t>
            </a:r>
            <a:r>
              <a:rPr kumimoji="0" lang="es-MX" sz="12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Netto,</a:t>
            </a:r>
            <a:r>
              <a:rPr kumimoji="0" lang="es-MX" sz="12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UNISINOS,</a:t>
            </a:r>
            <a:r>
              <a:rPr kumimoji="0" lang="es-MX" sz="12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San</a:t>
            </a:r>
            <a:r>
              <a:rPr kumimoji="0" lang="es-MX" sz="12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Leopoldo,</a:t>
            </a:r>
            <a:r>
              <a:rPr kumimoji="0" lang="es-MX" sz="12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Brasil.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8419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Mariano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Verde,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Universidad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la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República,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Montevideo,</a:t>
            </a:r>
            <a:r>
              <a:rPr kumimoji="0" lang="es-MX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Uruguay.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7A73942-C602-0823-B5AF-363AE2E71A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09915" y="13578432"/>
            <a:ext cx="7147137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49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la</a:t>
            </a:r>
            <a:r>
              <a:rPr kumimoji="0" lang="es-MX" sz="12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segunda</a:t>
            </a:r>
            <a:r>
              <a:rPr kumimoji="0" lang="es-MX" sz="12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circular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publicará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es-MX" sz="12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</a:t>
            </a:r>
            <a:r>
              <a:rPr kumimoji="0" lang="es-MX" sz="12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mes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abril</a:t>
            </a:r>
            <a:r>
              <a:rPr kumimoji="0" lang="es-MX" sz="12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2023</a:t>
            </a:r>
            <a:r>
              <a:rPr kumimoji="0" lang="es-MX" sz="12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presentará </a:t>
            </a:r>
            <a:r>
              <a:rPr kumimoji="0" lang="es-MX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información</a:t>
            </a:r>
            <a:r>
              <a:rPr kumimoji="0" lang="es-MX" sz="12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sobre</a:t>
            </a:r>
            <a:r>
              <a:rPr kumimoji="0" lang="es-MX" sz="12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conferencistas,</a:t>
            </a:r>
            <a:r>
              <a:rPr kumimoji="0" lang="es-MX" sz="12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costos,</a:t>
            </a:r>
            <a:r>
              <a:rPr kumimoji="0" lang="es-MX" sz="12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becas,</a:t>
            </a:r>
            <a:r>
              <a:rPr kumimoji="0" lang="es-MX" sz="12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recomendaciones</a:t>
            </a:r>
            <a:r>
              <a:rPr kumimoji="0" lang="es-MX" sz="12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2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hospedaje,</a:t>
            </a:r>
            <a:r>
              <a:rPr kumimoji="0" lang="es-MX" sz="12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líneas </a:t>
            </a:r>
            <a:r>
              <a:rPr kumimoji="0" lang="es-MX" sz="1200" b="1" i="0" u="none" strike="noStrike" kern="1200" cap="none" spc="-40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aéreas,</a:t>
            </a:r>
            <a:r>
              <a:rPr kumimoji="0" lang="es-MX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2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etc.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4B9E650-0C76-1C20-AADD-987CF7D5C1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49933" y="7107234"/>
            <a:ext cx="334107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50" b="0" i="0" u="none" strike="noStrike" kern="1200" cap="none" spc="-10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Universidad del</a:t>
            </a:r>
            <a:r>
              <a:rPr kumimoji="0" lang="es-MX" sz="1250" b="0" i="0" u="none" strike="noStrike" kern="1200" cap="none" spc="-5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MX" sz="1250" b="0" i="0" u="none" strike="noStrike" kern="1200" cap="none" spc="-35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Mar,</a:t>
            </a:r>
            <a:r>
              <a:rPr kumimoji="0" lang="es-MX" sz="1250" b="0" i="0" u="none" strike="noStrike" kern="1200" cap="none" spc="-5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MX" sz="1250" b="0" i="0" u="none" strike="noStrike" kern="1200" cap="none" spc="-10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campus</a:t>
            </a:r>
            <a:r>
              <a:rPr kumimoji="0" lang="es-MX" sz="1250" b="0" i="0" u="none" strike="noStrike" kern="1200" cap="none" spc="-5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MX" sz="1250" b="0" i="0" u="none" strike="noStrike" kern="1200" cap="none" spc="-10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Puerto Escondido</a:t>
            </a:r>
            <a:endParaRPr kumimoji="0" lang="es-MX" sz="1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9364A26-7FD4-D2C0-8D25-FA9BE285CA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91566" y="13097053"/>
            <a:ext cx="5462407" cy="380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75" spc="-22" baseline="2222">
                <a:solidFill>
                  <a:schemeClr val="bg1"/>
                </a:solidFill>
                <a:highlight>
                  <a:srgbClr val="000000"/>
                </a:highlight>
                <a:latin typeface="Verdana"/>
                <a:cs typeface="Verdana"/>
              </a:rPr>
              <a:t>Informes:   </a:t>
            </a:r>
            <a:r>
              <a:rPr lang="es-MX" sz="1875" spc="-22" baseline="2222">
                <a:solidFill>
                  <a:schemeClr val="bg1"/>
                </a:solidFill>
                <a:latin typeface="Verdana"/>
                <a:cs typeface="Verdana"/>
              </a:rPr>
              <a:t>      </a:t>
            </a:r>
            <a:r>
              <a:rPr kumimoji="0" lang="es-MX" sz="1875" b="0" i="0" u="none" strike="noStrike" kern="1200" cap="none" spc="-22" normalizeH="0" baseline="2222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Sara</a:t>
            </a:r>
            <a:r>
              <a:rPr kumimoji="0" lang="es-MX" sz="1875" b="0" i="0" u="none" strike="noStrike" kern="1200" cap="none" spc="0" normalizeH="0" baseline="2222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875" b="0" i="0" u="none" strike="noStrike" kern="1200" cap="none" spc="-15" normalizeH="0" baseline="2222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Islas</a:t>
            </a:r>
            <a:r>
              <a:rPr kumimoji="0" lang="es-MX" sz="1875" b="0" i="0" u="none" strike="noStrike" kern="1200" cap="none" spc="7" normalizeH="0" baseline="2222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875" b="0" i="0" u="none" strike="noStrike" kern="1200" cap="none" spc="-22" normalizeH="0" baseline="2222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Graciano 	</a:t>
            </a:r>
            <a:r>
              <a:rPr kumimoji="0" lang="es-MX" sz="1875" b="0" i="0" u="none" strike="noStrike" kern="1200" cap="none" spc="-15" normalizeH="0" baseline="2222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  <a:hlinkClick r:id="rId13"/>
              </a:rPr>
              <a:t>sara@ciencias.unam.mx</a:t>
            </a:r>
            <a:endParaRPr lang="es-MX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84CA7656-6862-0E05-B533-DB7C3B10D5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77722" y="7471242"/>
            <a:ext cx="714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solidFill>
                  <a:schemeClr val="bg1"/>
                </a:solidFill>
                <a:highlight>
                  <a:srgbClr val="0000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Se contempla la publicación de trabajos en extenso en: </a:t>
            </a:r>
            <a:r>
              <a:rPr lang="es-MX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endParaRPr lang="es-MX">
              <a:solidFill>
                <a:schemeClr val="bg1"/>
              </a:solidFill>
              <a:highlight>
                <a:srgbClr val="0000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MX">
                <a:solidFill>
                  <a:schemeClr val="bg1"/>
                </a:solidFill>
                <a:highlight>
                  <a:srgbClr val="000000"/>
                </a:highlight>
              </a:rPr>
              <a:t>   </a:t>
            </a:r>
          </a:p>
          <a:p>
            <a:r>
              <a:rPr lang="es-MX" b="1" i="1">
                <a:latin typeface="Verdana" panose="020B0604030504040204" pitchFamily="34" charset="0"/>
                <a:ea typeface="Verdana" panose="020B0604030504040204" pitchFamily="34" charset="0"/>
              </a:rPr>
              <a:t>     Journal of South  American Sciences Núm. Especial  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4821C036-78DE-CCB4-8955-64FE2AFA55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58191" y="12103944"/>
            <a:ext cx="2450024" cy="1986218"/>
            <a:chOff x="1078514" y="12050398"/>
            <a:chExt cx="2450024" cy="1986218"/>
          </a:xfrm>
        </p:grpSpPr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4F98C378-7140-A4CA-3746-8A844A62518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78514" y="12050398"/>
              <a:ext cx="2450024" cy="1986218"/>
              <a:chOff x="16469022" y="3837306"/>
              <a:chExt cx="2236043" cy="1822862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F51FB182-5B02-EAB4-5890-607B53E7FC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69022" y="3837306"/>
                <a:ext cx="2236043" cy="1822862"/>
              </a:xfrm>
              <a:prstGeom prst="rect">
                <a:avLst/>
              </a:prstGeom>
            </p:spPr>
          </p:pic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E7598D9E-84DE-3DB1-626E-30A8F7C8DFC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6595594" y="4350691"/>
                <a:ext cx="1937276" cy="1298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ts val="1490"/>
                  </a:lnSpc>
                  <a:spcBef>
                    <a:spcPts val="1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Pre-Registro:</a:t>
                </a:r>
                <a:r>
                  <a:rPr kumimoji="0" lang="es-MX" sz="1200" b="1" i="0" u="none" strike="noStrike" kern="1200" cap="none" spc="335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 </a:t>
                </a:r>
                <a:r>
                  <a:rPr kumimoji="0" lang="es-MX" sz="1200" b="1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1 </a:t>
                </a:r>
                <a:r>
                  <a:rPr kumimoji="0" lang="es-MX" sz="1200" b="1" i="0" u="none" strike="noStrike" kern="1200" cap="none" spc="-425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 </a:t>
                </a:r>
                <a:r>
                  <a:rPr kumimoji="0" lang="es-MX" sz="1200" b="1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marzo-30 de </a:t>
                </a:r>
                <a:r>
                  <a:rPr kumimoji="0" lang="es-MX" sz="1200" b="1" i="0" u="none" strike="noStrike" kern="1200" cap="none" spc="-5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 </a:t>
                </a:r>
                <a:r>
                  <a:rPr kumimoji="0" lang="es-MX" sz="1200" b="1" i="0" u="none" strike="noStrike" kern="1200" cap="none" spc="-15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mayo</a:t>
                </a:r>
                <a:r>
                  <a:rPr kumimoji="0" lang="es-MX" sz="1200" b="1" i="0" u="none" strike="noStrike" kern="1200" cap="none" spc="-2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 </a:t>
                </a:r>
                <a:r>
                  <a:rPr kumimoji="0" lang="es-MX" sz="1200" b="1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2023.</a:t>
                </a:r>
                <a:endParaRPr kumimoji="0" lang="es-MX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endParaRPr>
              </a:p>
              <a:p>
                <a:pPr marL="12700" marR="0" lvl="0" indent="0" algn="l" defTabSz="914400" rtl="0" eaLnBrk="1" fontAlgn="auto" latinLnBrk="0" hangingPunct="1">
                  <a:lnSpc>
                    <a:spcPts val="1495"/>
                  </a:lnSpc>
                  <a:spcBef>
                    <a:spcPts val="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-15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Recepción</a:t>
                </a:r>
                <a:r>
                  <a:rPr kumimoji="0" lang="es-MX" sz="1200" b="1" i="0" u="none" strike="noStrike" kern="1200" cap="none" spc="-45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 </a:t>
                </a:r>
                <a:r>
                  <a:rPr kumimoji="0" lang="es-MX" sz="1200" b="1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de </a:t>
                </a:r>
                <a:r>
                  <a:rPr kumimoji="0" lang="es-MX" sz="1200" b="1" i="0" u="none" strike="noStrike" kern="1200" cap="none" spc="-15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Resúmenes:</a:t>
                </a:r>
                <a:endParaRPr kumimoji="0" lang="es-MX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endParaRPr>
              </a:p>
              <a:p>
                <a:pPr marL="12700" marR="0" lvl="0" indent="0" algn="l" defTabSz="914400" rtl="0" eaLnBrk="1" fontAlgn="auto" latinLnBrk="0" hangingPunct="1">
                  <a:lnSpc>
                    <a:spcPts val="14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1</a:t>
                </a:r>
                <a:r>
                  <a:rPr kumimoji="0" lang="es-MX" sz="1200" b="1" i="0" u="none" strike="noStrike" kern="1200" cap="none" spc="-4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 </a:t>
                </a:r>
                <a:r>
                  <a:rPr kumimoji="0" lang="es-MX" sz="1200" b="1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mayo-15</a:t>
                </a:r>
                <a:r>
                  <a:rPr kumimoji="0" lang="es-MX" sz="1200" b="1" i="0" u="none" strike="noStrike" kern="1200" cap="none" spc="-35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 </a:t>
                </a:r>
                <a:r>
                  <a:rPr kumimoji="0" lang="es-MX" sz="1200" b="1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julio</a:t>
                </a:r>
                <a:endParaRPr kumimoji="0" lang="es-MX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endParaRPr>
              </a:p>
              <a:p>
                <a:pPr marL="12700" marR="0" lvl="0" indent="0" algn="l" defTabSz="914400" rtl="0" eaLnBrk="1" fontAlgn="auto" latinLnBrk="0" hangingPunct="1">
                  <a:lnSpc>
                    <a:spcPts val="14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endParaRPr>
              </a:p>
            </p:txBody>
          </p:sp>
        </p:grp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2C5ECD7D-AC38-4592-FAB1-95A17B47D9E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0768" y="12240458"/>
              <a:ext cx="213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  <a:highlight>
                    <a:srgbClr val="000000"/>
                  </a:highlight>
                </a:rPr>
                <a:t>F e c h a s   c l a v e</a:t>
              </a:r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FC210DAC-132E-8AE0-4348-AC42A4D95F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63239" y="5469692"/>
            <a:ext cx="2874033" cy="367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solidFill>
                  <a:schemeClr val="bg1"/>
                </a:solidFill>
                <a:highlight>
                  <a:srgbClr val="0000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 c t i v i d a d e s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72C5408E-D3AA-BA0B-65DB-9CAE430585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718782" y="2208316"/>
            <a:ext cx="172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solidFill>
                  <a:schemeClr val="bg1"/>
                </a:solidFill>
                <a:highlight>
                  <a:srgbClr val="0000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 e d e 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A179CFC-431B-A4AA-8897-10B67E7AF9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391012" y="8414858"/>
            <a:ext cx="397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solidFill>
                  <a:schemeClr val="bg1"/>
                </a:solidFill>
                <a:highlight>
                  <a:srgbClr val="0000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C o m i t é  O r g a n i z a d o r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FB425C39-AF02-537B-2722-C0FD68C78F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409054" y="10649389"/>
            <a:ext cx="4376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>
                <a:solidFill>
                  <a:schemeClr val="bg1"/>
                </a:solidFill>
                <a:highlight>
                  <a:srgbClr val="0000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C o m i t é   A c a d é m i c o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2FE71763-17C4-376D-04E1-6849B02120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2129" y="6908897"/>
            <a:ext cx="620941" cy="620941"/>
          </a:xfrm>
          <a:prstGeom prst="rect">
            <a:avLst/>
          </a:prstGeom>
        </p:spPr>
      </p:pic>
      <p:sp>
        <p:nvSpPr>
          <p:cNvPr id="80" name="CuadroTexto 79">
            <a:extLst>
              <a:ext uri="{FF2B5EF4-FFF2-40B4-BE49-F238E27FC236}">
                <a16:creationId xmlns:a16="http://schemas.microsoft.com/office/drawing/2014/main" id="{BE30018D-597A-5FB4-C5F1-B57A11550E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16209" y="11385226"/>
            <a:ext cx="2381428" cy="59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60045" lvl="0" indent="0" algn="l" defTabSz="914400" rtl="0" eaLnBrk="1" fontAlgn="auto" latinLnBrk="0" hangingPunct="1">
              <a:lnSpc>
                <a:spcPts val="13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“Formación </a:t>
            </a:r>
            <a:r>
              <a:rPr kumimoji="0" lang="es-MX" sz="11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Pie </a:t>
            </a:r>
            <a:r>
              <a:rPr kumimoji="0" lang="es-MX" sz="11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MX" sz="11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Vaca, </a:t>
            </a:r>
            <a:r>
              <a:rPr kumimoji="0" lang="es-MX" sz="1100" b="0" i="0" u="none" strike="noStrike" kern="1200" cap="none" spc="-3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Plio-Pleistoceno”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Tepexi</a:t>
            </a:r>
            <a:r>
              <a:rPr kumimoji="0" lang="es-MX" sz="11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1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lang="es-MX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Rodriguez,</a:t>
            </a:r>
            <a:r>
              <a:rPr kumimoji="0" lang="es-MX" sz="11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Puebla</a:t>
            </a:r>
            <a:endParaRPr kumimoji="0" lang="es-MX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09A06753-E99B-DFC8-F8A0-6573A651F3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16573" y="13659586"/>
            <a:ext cx="2463748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“Formación </a:t>
            </a:r>
            <a:r>
              <a:rPr kumimoji="0" lang="es-MX" sz="11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San Juan </a:t>
            </a:r>
            <a:r>
              <a:rPr kumimoji="0" lang="es-MX" sz="11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Raya, </a:t>
            </a:r>
            <a:r>
              <a:rPr kumimoji="0" lang="es-MX" sz="1100" b="0" i="0" u="none" strike="noStrike" kern="1200" cap="none" spc="-3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1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Cretácico </a:t>
            </a:r>
            <a:r>
              <a:rPr kumimoji="0" lang="es-MX" sz="11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Inferior”, </a:t>
            </a:r>
            <a:r>
              <a:rPr kumimoji="0" lang="es-MX" sz="11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Zapotitlán, </a:t>
            </a:r>
            <a:r>
              <a:rPr kumimoji="0" lang="es-MX" sz="11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Puebla</a:t>
            </a:r>
            <a:endParaRPr kumimoji="0" lang="es-MX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9793A07F-CA70-EEE5-57D6-4A734D267D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23623" y="13578432"/>
            <a:ext cx="26540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“Formación </a:t>
            </a:r>
            <a:r>
              <a:rPr kumimoji="0" lang="es-MX" sz="11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Mexcala, Cretácico </a:t>
            </a:r>
            <a:r>
              <a:rPr kumimoji="0" lang="es-MX" sz="1100" b="0" i="0" u="none" strike="noStrike" kern="1200" cap="none" spc="-3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1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Superior”,</a:t>
            </a:r>
            <a:r>
              <a:rPr kumimoji="0" lang="es-MX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1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Tecalli,</a:t>
            </a:r>
            <a:r>
              <a:rPr kumimoji="0" lang="es-MX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MX" sz="11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Puebla</a:t>
            </a:r>
            <a:endParaRPr kumimoji="0" lang="es-MX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8403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231</TotalTime>
  <Words>828</Words>
  <Application>Microsoft Office PowerPoint</Application>
  <PresentationFormat>Personalizado</PresentationFormat>
  <Paragraphs>45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Tema de Office</vt:lpstr>
      <vt:lpstr>Presentación de PowerPoint</vt:lpstr>
    </vt:vector>
  </TitlesOfParts>
  <Company>Universidad Nacional Autonoma de México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 ERNESTINA ISLAS GRACIANO</dc:creator>
  <cp:lastModifiedBy>SARA ERNESTINA ISLAS GRACIANO</cp:lastModifiedBy>
  <cp:revision>15</cp:revision>
  <dcterms:created xsi:type="dcterms:W3CDTF">2023-02-21T18:45:59Z</dcterms:created>
  <dcterms:modified xsi:type="dcterms:W3CDTF">2023-03-02T16:17:33Z</dcterms:modified>
</cp:coreProperties>
</file>