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397700" cy="21597938"/>
  <p:notesSz cx="6858000" cy="9144000"/>
  <p:defaultTextStyle>
    <a:defPPr>
      <a:defRPr lang="en-US"/>
    </a:defPPr>
    <a:lvl1pPr marL="0" algn="l" defTabSz="1542129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2129" algn="l" defTabSz="1542129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4259" algn="l" defTabSz="1542129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6388" algn="l" defTabSz="1542129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68517" algn="l" defTabSz="1542129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0643" algn="l" defTabSz="1542129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2773" algn="l" defTabSz="1542129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794899" algn="l" defTabSz="1542129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37028" algn="l" defTabSz="1542129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2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33CC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51" autoAdjust="0"/>
    <p:restoredTop sz="86395" autoAdjust="0"/>
  </p:normalViewPr>
  <p:slideViewPr>
    <p:cSldViewPr snapToObjects="1">
      <p:cViewPr varScale="1">
        <p:scale>
          <a:sx n="32" d="100"/>
          <a:sy n="32" d="100"/>
        </p:scale>
        <p:origin x="2202" y="78"/>
      </p:cViewPr>
      <p:guideLst>
        <p:guide orient="horz" pos="6802"/>
        <p:guide pos="10204"/>
      </p:guideLst>
    </p:cSldViewPr>
  </p:slideViewPr>
  <p:outlineViewPr>
    <p:cViewPr>
      <p:scale>
        <a:sx n="33" d="100"/>
        <a:sy n="33" d="100"/>
      </p:scale>
      <p:origin x="2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DBB48-D4AE-4338-AC48-B74D274D50A1}" type="datetimeFigureOut">
              <a:rPr lang="es-MX" smtClean="0"/>
              <a:pPr/>
              <a:t>04/05/2023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0711D-A280-469D-B5D3-CF72E124755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76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0711D-A280-469D-B5D3-CF72E1247558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78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829" y="6709361"/>
            <a:ext cx="27538045" cy="462955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656" y="12238832"/>
            <a:ext cx="22678391" cy="5519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8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3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9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8333" y="864921"/>
            <a:ext cx="7289482" cy="18428241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886" y="864921"/>
            <a:ext cx="21328487" cy="18428241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197" y="13878677"/>
            <a:ext cx="27538045" cy="4289590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197" y="9154129"/>
            <a:ext cx="27538045" cy="4724547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4273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54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819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092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36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638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9911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184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886" y="5039521"/>
            <a:ext cx="14308984" cy="14253641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8832" y="5039521"/>
            <a:ext cx="14308984" cy="14253641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885" y="4834540"/>
            <a:ext cx="14314610" cy="2014806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2730" indent="0">
              <a:buNone/>
              <a:defRPr sz="6700" b="1"/>
            </a:lvl2pPr>
            <a:lvl3pPr marL="3085460" indent="0">
              <a:buNone/>
              <a:defRPr sz="6100" b="1"/>
            </a:lvl3pPr>
            <a:lvl4pPr marL="4628190" indent="0">
              <a:buNone/>
              <a:defRPr sz="5400" b="1"/>
            </a:lvl4pPr>
            <a:lvl5pPr marL="6170920" indent="0">
              <a:buNone/>
              <a:defRPr sz="5400" b="1"/>
            </a:lvl5pPr>
            <a:lvl6pPr marL="7713650" indent="0">
              <a:buNone/>
              <a:defRPr sz="5400" b="1"/>
            </a:lvl6pPr>
            <a:lvl7pPr marL="9256380" indent="0">
              <a:buNone/>
              <a:defRPr sz="5400" b="1"/>
            </a:lvl7pPr>
            <a:lvl8pPr marL="10799110" indent="0">
              <a:buNone/>
              <a:defRPr sz="5400" b="1"/>
            </a:lvl8pPr>
            <a:lvl9pPr marL="12341840" indent="0">
              <a:buNone/>
              <a:defRPr sz="54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885" y="6849346"/>
            <a:ext cx="14314610" cy="12443814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7585" y="4834540"/>
            <a:ext cx="14320233" cy="2014806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2730" indent="0">
              <a:buNone/>
              <a:defRPr sz="6700" b="1"/>
            </a:lvl2pPr>
            <a:lvl3pPr marL="3085460" indent="0">
              <a:buNone/>
              <a:defRPr sz="6100" b="1"/>
            </a:lvl3pPr>
            <a:lvl4pPr marL="4628190" indent="0">
              <a:buNone/>
              <a:defRPr sz="5400" b="1"/>
            </a:lvl4pPr>
            <a:lvl5pPr marL="6170920" indent="0">
              <a:buNone/>
              <a:defRPr sz="5400" b="1"/>
            </a:lvl5pPr>
            <a:lvl6pPr marL="7713650" indent="0">
              <a:buNone/>
              <a:defRPr sz="5400" b="1"/>
            </a:lvl6pPr>
            <a:lvl7pPr marL="9256380" indent="0">
              <a:buNone/>
              <a:defRPr sz="5400" b="1"/>
            </a:lvl7pPr>
            <a:lvl8pPr marL="10799110" indent="0">
              <a:buNone/>
              <a:defRPr sz="5400" b="1"/>
            </a:lvl8pPr>
            <a:lvl9pPr marL="12341840" indent="0">
              <a:buNone/>
              <a:defRPr sz="54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7585" y="6849346"/>
            <a:ext cx="14320233" cy="12443814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88" y="859919"/>
            <a:ext cx="10658620" cy="3659651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6602" y="859919"/>
            <a:ext cx="18111214" cy="18433242"/>
          </a:xfrm>
        </p:spPr>
        <p:txBody>
          <a:bodyPr/>
          <a:lstStyle>
            <a:lvl1pPr>
              <a:defRPr sz="10800"/>
            </a:lvl1pPr>
            <a:lvl2pPr>
              <a:defRPr sz="9400"/>
            </a:lvl2pPr>
            <a:lvl3pPr>
              <a:defRPr sz="81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888" y="4519571"/>
            <a:ext cx="10658620" cy="14773591"/>
          </a:xfrm>
        </p:spPr>
        <p:txBody>
          <a:bodyPr/>
          <a:lstStyle>
            <a:lvl1pPr marL="0" indent="0">
              <a:buNone/>
              <a:defRPr sz="4700"/>
            </a:lvl1pPr>
            <a:lvl2pPr marL="1542730" indent="0">
              <a:buNone/>
              <a:defRPr sz="4000"/>
            </a:lvl2pPr>
            <a:lvl3pPr marL="3085460" indent="0">
              <a:buNone/>
              <a:defRPr sz="3400"/>
            </a:lvl3pPr>
            <a:lvl4pPr marL="4628190" indent="0">
              <a:buNone/>
              <a:defRPr sz="3000"/>
            </a:lvl4pPr>
            <a:lvl5pPr marL="6170920" indent="0">
              <a:buNone/>
              <a:defRPr sz="3000"/>
            </a:lvl5pPr>
            <a:lvl6pPr marL="7713650" indent="0">
              <a:buNone/>
              <a:defRPr sz="3000"/>
            </a:lvl6pPr>
            <a:lvl7pPr marL="9256380" indent="0">
              <a:buNone/>
              <a:defRPr sz="3000"/>
            </a:lvl7pPr>
            <a:lvl8pPr marL="10799110" indent="0">
              <a:buNone/>
              <a:defRPr sz="3000"/>
            </a:lvl8pPr>
            <a:lvl9pPr marL="12341840" indent="0">
              <a:buNone/>
              <a:defRPr sz="3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77" y="15118557"/>
            <a:ext cx="19438620" cy="1784831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177" y="1929817"/>
            <a:ext cx="19438620" cy="12958763"/>
          </a:xfrm>
        </p:spPr>
        <p:txBody>
          <a:bodyPr/>
          <a:lstStyle>
            <a:lvl1pPr marL="0" indent="0">
              <a:buNone/>
              <a:defRPr sz="10800"/>
            </a:lvl1pPr>
            <a:lvl2pPr marL="1542730" indent="0">
              <a:buNone/>
              <a:defRPr sz="9400"/>
            </a:lvl2pPr>
            <a:lvl3pPr marL="3085460" indent="0">
              <a:buNone/>
              <a:defRPr sz="8100"/>
            </a:lvl3pPr>
            <a:lvl4pPr marL="4628190" indent="0">
              <a:buNone/>
              <a:defRPr sz="6700"/>
            </a:lvl4pPr>
            <a:lvl5pPr marL="6170920" indent="0">
              <a:buNone/>
              <a:defRPr sz="6700"/>
            </a:lvl5pPr>
            <a:lvl6pPr marL="7713650" indent="0">
              <a:buNone/>
              <a:defRPr sz="6700"/>
            </a:lvl6pPr>
            <a:lvl7pPr marL="9256380" indent="0">
              <a:buNone/>
              <a:defRPr sz="6700"/>
            </a:lvl7pPr>
            <a:lvl8pPr marL="10799110" indent="0">
              <a:buNone/>
              <a:defRPr sz="6700"/>
            </a:lvl8pPr>
            <a:lvl9pPr marL="12341840" indent="0">
              <a:buNone/>
              <a:defRPr sz="6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177" y="16903389"/>
            <a:ext cx="19438620" cy="2534756"/>
          </a:xfrm>
        </p:spPr>
        <p:txBody>
          <a:bodyPr/>
          <a:lstStyle>
            <a:lvl1pPr marL="0" indent="0">
              <a:buNone/>
              <a:defRPr sz="4700"/>
            </a:lvl1pPr>
            <a:lvl2pPr marL="1542730" indent="0">
              <a:buNone/>
              <a:defRPr sz="4000"/>
            </a:lvl2pPr>
            <a:lvl3pPr marL="3085460" indent="0">
              <a:buNone/>
              <a:defRPr sz="3400"/>
            </a:lvl3pPr>
            <a:lvl4pPr marL="4628190" indent="0">
              <a:buNone/>
              <a:defRPr sz="3000"/>
            </a:lvl4pPr>
            <a:lvl5pPr marL="6170920" indent="0">
              <a:buNone/>
              <a:defRPr sz="3000"/>
            </a:lvl5pPr>
            <a:lvl6pPr marL="7713650" indent="0">
              <a:buNone/>
              <a:defRPr sz="3000"/>
            </a:lvl6pPr>
            <a:lvl7pPr marL="9256380" indent="0">
              <a:buNone/>
              <a:defRPr sz="3000"/>
            </a:lvl7pPr>
            <a:lvl8pPr marL="10799110" indent="0">
              <a:buNone/>
              <a:defRPr sz="3000"/>
            </a:lvl8pPr>
            <a:lvl9pPr marL="12341840" indent="0">
              <a:buNone/>
              <a:defRPr sz="3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885" y="864919"/>
            <a:ext cx="29157930" cy="3599656"/>
          </a:xfrm>
          <a:prstGeom prst="rect">
            <a:avLst/>
          </a:prstGeom>
        </p:spPr>
        <p:txBody>
          <a:bodyPr vert="horz" lIns="308546" tIns="154273" rIns="308546" bIns="154273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885" y="5039521"/>
            <a:ext cx="29157930" cy="14253641"/>
          </a:xfrm>
          <a:prstGeom prst="rect">
            <a:avLst/>
          </a:prstGeom>
        </p:spPr>
        <p:txBody>
          <a:bodyPr vert="horz" lIns="308546" tIns="154273" rIns="308546" bIns="154273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886" y="20018092"/>
            <a:ext cx="7559464" cy="1149890"/>
          </a:xfrm>
          <a:prstGeom prst="rect">
            <a:avLst/>
          </a:prstGeom>
        </p:spPr>
        <p:txBody>
          <a:bodyPr vert="horz" lIns="308546" tIns="154273" rIns="308546" bIns="154273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7C184-2917-4347-9C42-684F49D02BA4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69216" y="20018092"/>
            <a:ext cx="10259272" cy="1149890"/>
          </a:xfrm>
          <a:prstGeom prst="rect">
            <a:avLst/>
          </a:prstGeom>
        </p:spPr>
        <p:txBody>
          <a:bodyPr vert="horz" lIns="308546" tIns="154273" rIns="308546" bIns="154273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18353" y="20018092"/>
            <a:ext cx="7559464" cy="1149890"/>
          </a:xfrm>
          <a:prstGeom prst="rect">
            <a:avLst/>
          </a:prstGeom>
        </p:spPr>
        <p:txBody>
          <a:bodyPr vert="horz" lIns="308546" tIns="154273" rIns="308546" bIns="154273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0D99-6351-5149-BCEB-2D11F16235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42730" rtl="0" eaLnBrk="1" latinLnBrk="0" hangingPunct="1">
        <a:spcBef>
          <a:spcPct val="0"/>
        </a:spcBef>
        <a:buNone/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047" indent="-1157047" algn="l" defTabSz="1542730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936" indent="-964206" algn="l" defTabSz="1542730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856825" indent="-771365" algn="l" defTabSz="1542730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555" indent="-771365" algn="l" defTabSz="1542730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942285" indent="-771365" algn="l" defTabSz="1542730" rtl="0" eaLnBrk="1" latinLnBrk="0" hangingPunct="1">
        <a:spcBef>
          <a:spcPct val="20000"/>
        </a:spcBef>
        <a:buFont typeface="Arial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5015" indent="-771365" algn="l" defTabSz="1542730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7745" indent="-771365" algn="l" defTabSz="1542730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0475" indent="-771365" algn="l" defTabSz="1542730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3205" indent="-771365" algn="l" defTabSz="1542730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4273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2730" algn="l" defTabSz="154273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5460" algn="l" defTabSz="154273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8190" algn="l" defTabSz="154273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0920" algn="l" defTabSz="154273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3650" algn="l" defTabSz="154273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6380" algn="l" defTabSz="154273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9110" algn="l" defTabSz="154273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1840" algn="l" defTabSz="154273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image" Target="../media/image1.emf"/><Relationship Id="rId21" Type="http://schemas.openxmlformats.org/officeDocument/2006/relationships/image" Target="../media/image18.png"/><Relationship Id="rId7" Type="http://schemas.openxmlformats.org/officeDocument/2006/relationships/hyperlink" Target="https://sites.google.com/ciencias.unam.mx/slic2023/inicio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emf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E12B927-6A98-4900-6366-5A2FBF71085B}"/>
              </a:ext>
            </a:extLst>
          </p:cNvPr>
          <p:cNvGrpSpPr/>
          <p:nvPr/>
        </p:nvGrpSpPr>
        <p:grpSpPr>
          <a:xfrm>
            <a:off x="387533" y="839625"/>
            <a:ext cx="31622632" cy="20433616"/>
            <a:chOff x="228740" y="3284"/>
            <a:chExt cx="31622632" cy="20433616"/>
          </a:xfrm>
        </p:grpSpPr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E6853600-FDCE-4821-B310-16D4A04CDF8E}"/>
                </a:ext>
              </a:extLst>
            </p:cNvPr>
            <p:cNvSpPr/>
            <p:nvPr/>
          </p:nvSpPr>
          <p:spPr>
            <a:xfrm>
              <a:off x="512548" y="19126163"/>
              <a:ext cx="3099926" cy="4329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44065C18-B614-461A-A1E3-CA5673AB53A1}"/>
                </a:ext>
              </a:extLst>
            </p:cNvPr>
            <p:cNvSpPr/>
            <p:nvPr/>
          </p:nvSpPr>
          <p:spPr>
            <a:xfrm>
              <a:off x="10079878" y="7119353"/>
              <a:ext cx="2761231" cy="347706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0D2FE85F-9BFB-4E23-B313-437B6ED12AD7}"/>
                </a:ext>
              </a:extLst>
            </p:cNvPr>
            <p:cNvSpPr/>
            <p:nvPr/>
          </p:nvSpPr>
          <p:spPr>
            <a:xfrm>
              <a:off x="9753303" y="744140"/>
              <a:ext cx="17951747" cy="1088181"/>
            </a:xfrm>
            <a:prstGeom prst="roundRect">
              <a:avLst>
                <a:gd name="adj" fmla="val 3826"/>
              </a:avLst>
            </a:prstGeom>
            <a:solidFill>
              <a:schemeClr val="tx1">
                <a:alpha val="79000"/>
              </a:schemeClr>
            </a:solidFill>
            <a:ln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3FF3EC76-91F6-423D-8AE9-E79F25B00FD1}"/>
                </a:ext>
              </a:extLst>
            </p:cNvPr>
            <p:cNvSpPr txBox="1"/>
            <p:nvPr/>
          </p:nvSpPr>
          <p:spPr>
            <a:xfrm flipH="1">
              <a:off x="10571610" y="801310"/>
              <a:ext cx="169810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 Simposio Latinoamericano de Icnología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3DEFEC54-8580-4754-9104-D63673FFBFC5}"/>
                </a:ext>
              </a:extLst>
            </p:cNvPr>
            <p:cNvSpPr txBox="1"/>
            <p:nvPr/>
          </p:nvSpPr>
          <p:spPr>
            <a:xfrm>
              <a:off x="11407404" y="1956100"/>
              <a:ext cx="152484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800" dirty="0">
                  <a:latin typeface="Verdana" panose="020B0604030504040204" pitchFamily="34" charset="0"/>
                  <a:ea typeface="Verdana" panose="020B0604030504040204" pitchFamily="34" charset="0"/>
                </a:rPr>
                <a:t>Puerto Escondido, Oaxaca, México. November 21st-24th, 2023  </a:t>
              </a:r>
            </a:p>
          </p:txBody>
        </p: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490CAA6E-2A36-4585-8B82-9C8F51736B0A}"/>
                </a:ext>
              </a:extLst>
            </p:cNvPr>
            <p:cNvSpPr txBox="1"/>
            <p:nvPr/>
          </p:nvSpPr>
          <p:spPr>
            <a:xfrm>
              <a:off x="22643748" y="9861684"/>
              <a:ext cx="5955621" cy="400073"/>
            </a:xfrm>
            <a:prstGeom prst="rect">
              <a:avLst/>
            </a:prstGeom>
            <a:noFill/>
          </p:spPr>
          <p:txBody>
            <a:bodyPr wrap="square" lIns="91406" tIns="45702" rIns="91406" bIns="45702" rtlCol="0">
              <a:spAutoFit/>
            </a:bodyPr>
            <a:lstStyle/>
            <a:p>
              <a:r>
                <a:rPr lang="es-ES_tradnl" sz="2000" dirty="0">
                  <a:solidFill>
                    <a:srgbClr val="4F6228"/>
                  </a:solidFill>
                </a:rPr>
                <a:t>Universidad del Mar, Puerto Escondido campus </a:t>
              </a:r>
              <a:endParaRPr lang="en-US" sz="2000" dirty="0">
                <a:solidFill>
                  <a:srgbClr val="4F6228"/>
                </a:solidFill>
              </a:endParaRPr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76555D03-3483-441C-A715-58489E851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9305" y="7292260"/>
              <a:ext cx="940399" cy="781778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D7A11AE0-6BBC-488C-8AFF-B80114020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6733089" y="8699565"/>
              <a:ext cx="940399" cy="998956"/>
            </a:xfrm>
            <a:prstGeom prst="rect">
              <a:avLst/>
            </a:prstGeom>
          </p:spPr>
        </p:pic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E489A32F-486B-4AB0-970F-91818F79DDF4}"/>
                </a:ext>
              </a:extLst>
            </p:cNvPr>
            <p:cNvSpPr txBox="1"/>
            <p:nvPr/>
          </p:nvSpPr>
          <p:spPr>
            <a:xfrm>
              <a:off x="7875367" y="8169595"/>
              <a:ext cx="103410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               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99C33795-F311-427B-B089-56F884AD0DED}"/>
                </a:ext>
              </a:extLst>
            </p:cNvPr>
            <p:cNvSpPr txBox="1"/>
            <p:nvPr/>
          </p:nvSpPr>
          <p:spPr>
            <a:xfrm>
              <a:off x="18647057" y="12532676"/>
              <a:ext cx="861982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Francisco Sour-Tovar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,1</a:t>
              </a:r>
              <a:endParaRPr lang="es-MX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Rosalía Guerrero-Arenas</a:t>
              </a:r>
              <a:r>
                <a:rPr lang="es-MX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,2</a:t>
              </a:r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Sara Alicia Quiroz-Barroso,</a:t>
              </a:r>
              <a:r>
                <a:rPr lang="es-MX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Eduardo Jiménez-Hidalgo,</a:t>
              </a:r>
              <a:r>
                <a:rPr lang="es-MX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2 </a:t>
              </a:r>
            </a:p>
            <a:p>
              <a:pPr algn="just"/>
              <a:r>
                <a:rPr lang="es-MX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Facultad de Ciencias, Universidad Nacional Autónoma de México</a:t>
              </a:r>
            </a:p>
            <a:p>
              <a:pPr algn="just"/>
              <a:r>
                <a:rPr lang="es-MX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Universidad del Mar, Campus Puerto Escondido, Oaxaca, México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3CEAAAC5-74F4-48D4-A22E-1F333983B4E9}"/>
                </a:ext>
              </a:extLst>
            </p:cNvPr>
            <p:cNvSpPr txBox="1"/>
            <p:nvPr/>
          </p:nvSpPr>
          <p:spPr>
            <a:xfrm>
              <a:off x="18713449" y="3370600"/>
              <a:ext cx="131379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s-MX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Universidad del Mar, Puerto Escondido, Oaxaca. 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Ciudad Universitaria,  Carretera Vía Sola de Vega, Puerto Escondido, San Pedro Mixtepec, Juquila, Oax., México, C.P. 71980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ACD349E9-B0B8-4A6F-AD67-0BAACBAB3048}"/>
                </a:ext>
              </a:extLst>
            </p:cNvPr>
            <p:cNvSpPr txBox="1"/>
            <p:nvPr/>
          </p:nvSpPr>
          <p:spPr>
            <a:xfrm>
              <a:off x="18777531" y="14980948"/>
              <a:ext cx="11483676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s-MX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Luis </a:t>
              </a:r>
              <a:r>
                <a:rPr lang="es-MX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Buatois</a:t>
              </a:r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, Universidad de Saskatchewan, Canadá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Jorge Fernando </a:t>
              </a:r>
              <a:r>
                <a:rPr lang="es-MX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Genise</a:t>
              </a:r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, Museo Argentino de Ciencias Naturales, BA, Argentina 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Eduardo Jiménez, Universidad del Mar, Campus Puerto Escondido, Oaxaca, México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María Gabriela Mangano, Universidad de Saskatchewan, Canadá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Ricardo Néstor Melchor, Universidad de la Pampa, Santa Rosa de la Pampa, Argentina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Renata </a:t>
              </a:r>
              <a:r>
                <a:rPr lang="es-MX" sz="2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Netto</a:t>
              </a:r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, UNISINOS, San Leopoldo, Brasil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Mariano Verde, Universidad de la República, Montevideo, Uruguay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 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 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EFEEBD92-E194-42DB-8C54-A43DDDE19456}"/>
                </a:ext>
              </a:extLst>
            </p:cNvPr>
            <p:cNvSpPr txBox="1"/>
            <p:nvPr/>
          </p:nvSpPr>
          <p:spPr>
            <a:xfrm>
              <a:off x="562974" y="19057606"/>
              <a:ext cx="28716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Deadlines </a:t>
              </a:r>
              <a:endParaRPr lang="es-MX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025BE5A0-B1E2-46E8-9009-D3C7DCF821C1}"/>
                </a:ext>
              </a:extLst>
            </p:cNvPr>
            <p:cNvSpPr txBox="1"/>
            <p:nvPr/>
          </p:nvSpPr>
          <p:spPr>
            <a:xfrm>
              <a:off x="20973918" y="17921237"/>
              <a:ext cx="771379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Sara Islas Graciano : </a:t>
              </a:r>
              <a:r>
                <a:rPr lang="es-MX" sz="2000" b="1" i="1" dirty="0">
                  <a:latin typeface="Verdana" panose="020B0604030504040204" pitchFamily="34" charset="0"/>
                  <a:ea typeface="Verdana" panose="020B0604030504040204" pitchFamily="34" charset="0"/>
                </a:rPr>
                <a:t>sara@ciencias.unam.mx</a:t>
              </a:r>
            </a:p>
          </p:txBody>
        </p: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B343B615-AA8C-4887-9698-EC905741E3FB}"/>
                </a:ext>
              </a:extLst>
            </p:cNvPr>
            <p:cNvCxnSpPr>
              <a:cxnSpLocks/>
            </p:cNvCxnSpPr>
            <p:nvPr/>
          </p:nvCxnSpPr>
          <p:spPr>
            <a:xfrm>
              <a:off x="6796780" y="3036627"/>
              <a:ext cx="11045446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0F384507-0459-45E2-928A-A90263E2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028" y="14589941"/>
              <a:ext cx="4232921" cy="4467665"/>
            </a:xfrm>
            <a:prstGeom prst="rect">
              <a:avLst/>
            </a:prstGeom>
          </p:spPr>
        </p:pic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CAEEF211-3DB6-4652-BB9A-E2CDC0576414}"/>
                </a:ext>
              </a:extLst>
            </p:cNvPr>
            <p:cNvSpPr txBox="1"/>
            <p:nvPr/>
          </p:nvSpPr>
          <p:spPr>
            <a:xfrm>
              <a:off x="902982" y="15876150"/>
              <a:ext cx="243383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Pre-Register:  March 1st-May 30th, 2023.</a:t>
              </a:r>
            </a:p>
            <a:p>
              <a:r>
                <a:rPr lang="es-MX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Abstract submissions: </a:t>
              </a:r>
            </a:p>
            <a:p>
              <a:r>
                <a:rPr lang="es-MX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May 1st-July 15th, 2023.</a:t>
              </a:r>
            </a:p>
          </p:txBody>
        </p:sp>
        <p:pic>
          <p:nvPicPr>
            <p:cNvPr id="76" name="Imagen 75">
              <a:extLst>
                <a:ext uri="{FF2B5EF4-FFF2-40B4-BE49-F238E27FC236}">
                  <a16:creationId xmlns:a16="http://schemas.microsoft.com/office/drawing/2014/main" id="{60EB29B5-E602-406A-BD8A-A6EB967F7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70506" y="17789260"/>
              <a:ext cx="580466" cy="629888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9F609FB-9D4C-4E07-97AC-372952A41C7B}"/>
                </a:ext>
              </a:extLst>
            </p:cNvPr>
            <p:cNvSpPr txBox="1"/>
            <p:nvPr/>
          </p:nvSpPr>
          <p:spPr>
            <a:xfrm>
              <a:off x="16073318" y="3284"/>
              <a:ext cx="71359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dirty="0"/>
                <a:t>Second Circular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E03BB35-C6F8-4271-80BF-D2CA27E94045}"/>
                </a:ext>
              </a:extLst>
            </p:cNvPr>
            <p:cNvSpPr txBox="1"/>
            <p:nvPr/>
          </p:nvSpPr>
          <p:spPr>
            <a:xfrm>
              <a:off x="10404582" y="7098205"/>
              <a:ext cx="302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Activities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1B2005F8-1223-47F5-A8EA-6AD7EC25F6CD}"/>
                </a:ext>
              </a:extLst>
            </p:cNvPr>
            <p:cNvSpPr txBox="1"/>
            <p:nvPr/>
          </p:nvSpPr>
          <p:spPr>
            <a:xfrm>
              <a:off x="228740" y="10560001"/>
              <a:ext cx="6469751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Verdana"/>
                  <a:cs typeface="Verdana"/>
                </a:rPr>
                <a:t>Information about transport, accommodation,</a:t>
              </a:r>
              <a:endParaRPr lang="es-MX" sz="2000" dirty="0">
                <a:latin typeface="Verdana"/>
                <a:cs typeface="Verdana"/>
              </a:endParaRPr>
            </a:p>
            <a:p>
              <a:r>
                <a:rPr lang="en-US" sz="2000" dirty="0">
                  <a:latin typeface="Verdana"/>
                  <a:cs typeface="Verdana"/>
                </a:rPr>
                <a:t>food, scholarships for students,</a:t>
              </a:r>
              <a:endParaRPr lang="es-MX" sz="2000" dirty="0">
                <a:latin typeface="Verdana"/>
                <a:cs typeface="Verdana"/>
              </a:endParaRPr>
            </a:p>
            <a:p>
              <a:r>
                <a:rPr lang="en-US" sz="2000" dirty="0">
                  <a:latin typeface="Verdana"/>
                  <a:cs typeface="Verdana"/>
                </a:rPr>
                <a:t>lecturers, etc. , can be consulted in this link:</a:t>
              </a:r>
              <a:endParaRPr lang="es-MX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  <a:hlinkClick r:id="rId7"/>
                </a:rPr>
                <a:t>https://sites.google.com/ciencias.unam.mx/slic2023/inicio</a:t>
              </a:r>
              <a:endParaRPr lang="es-MX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/>
              <a:endParaRPr lang="es-MX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/>
              <a:endParaRPr lang="es-MX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/>
              <a:r>
                <a:rPr lang="es-MX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Local weather information</a:t>
              </a:r>
            </a:p>
            <a:p>
              <a:pPr algn="just"/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The average daily temperature hover around 26.5</a:t>
              </a:r>
              <a:r>
                <a:rPr lang="es-MX" sz="2000" baseline="30000" dirty="0"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C (19</a:t>
              </a:r>
              <a:r>
                <a:rPr lang="es-MX" sz="2000" baseline="30000" dirty="0"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C to 33</a:t>
              </a:r>
              <a:r>
                <a:rPr lang="es-MX" sz="2000" baseline="30000" dirty="0"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r>
                <a:rPr lang="es-MX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C) in November and December. </a:t>
              </a: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C1394767-E170-4441-B40D-3E1AEB1446CB}"/>
                </a:ext>
              </a:extLst>
            </p:cNvPr>
            <p:cNvSpPr/>
            <p:nvPr/>
          </p:nvSpPr>
          <p:spPr>
            <a:xfrm>
              <a:off x="18752590" y="3215868"/>
              <a:ext cx="2290879" cy="399074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6E66432-B2C2-4E96-8678-2A070728BBB4}"/>
                </a:ext>
              </a:extLst>
            </p:cNvPr>
            <p:cNvSpPr txBox="1"/>
            <p:nvPr/>
          </p:nvSpPr>
          <p:spPr>
            <a:xfrm flipH="1">
              <a:off x="19030067" y="3159859"/>
              <a:ext cx="1943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Location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F4EFFA29-38FF-4FE2-9B01-0646BA1EDA59}"/>
                </a:ext>
              </a:extLst>
            </p:cNvPr>
            <p:cNvSpPr/>
            <p:nvPr/>
          </p:nvSpPr>
          <p:spPr>
            <a:xfrm>
              <a:off x="18777531" y="14900370"/>
              <a:ext cx="3123391" cy="40010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1080257E-0AA6-4238-BDB2-16CBBC8D8E39}"/>
                </a:ext>
              </a:extLst>
            </p:cNvPr>
            <p:cNvSpPr txBox="1"/>
            <p:nvPr/>
          </p:nvSpPr>
          <p:spPr>
            <a:xfrm>
              <a:off x="18752590" y="14900370"/>
              <a:ext cx="319076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Scientific committee</a:t>
              </a:r>
            </a:p>
          </p:txBody>
        </p:sp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5B4458B0-ACAD-46CC-9A68-274471EE383C}"/>
                </a:ext>
              </a:extLst>
            </p:cNvPr>
            <p:cNvSpPr/>
            <p:nvPr/>
          </p:nvSpPr>
          <p:spPr>
            <a:xfrm>
              <a:off x="18590703" y="11976563"/>
              <a:ext cx="3564427" cy="55142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6CE70F80-0BBB-4E8D-A3C1-693EB723140B}"/>
                </a:ext>
              </a:extLst>
            </p:cNvPr>
            <p:cNvSpPr txBox="1"/>
            <p:nvPr/>
          </p:nvSpPr>
          <p:spPr>
            <a:xfrm>
              <a:off x="18529030" y="12001668"/>
              <a:ext cx="341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20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Organizing </a:t>
              </a:r>
              <a:r>
                <a:rPr lang="es-MX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committee</a:t>
              </a:r>
            </a:p>
          </p:txBody>
        </p:sp>
        <p:sp>
          <p:nvSpPr>
            <p:cNvPr id="65" name="Rectángulo: esquinas redondeadas 64">
              <a:extLst>
                <a:ext uri="{FF2B5EF4-FFF2-40B4-BE49-F238E27FC236}">
                  <a16:creationId xmlns:a16="http://schemas.microsoft.com/office/drawing/2014/main" id="{5173FC6C-EF7F-4E51-9C1C-3C0C2E5754FD}"/>
                </a:ext>
              </a:extLst>
            </p:cNvPr>
            <p:cNvSpPr/>
            <p:nvPr/>
          </p:nvSpPr>
          <p:spPr>
            <a:xfrm>
              <a:off x="18964573" y="17933276"/>
              <a:ext cx="2009343" cy="38807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56B1A203-BB7D-442B-B4D8-D19F5107F9D6}"/>
                </a:ext>
              </a:extLst>
            </p:cNvPr>
            <p:cNvSpPr txBox="1"/>
            <p:nvPr/>
          </p:nvSpPr>
          <p:spPr>
            <a:xfrm>
              <a:off x="19030067" y="17888964"/>
              <a:ext cx="2013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Information </a:t>
              </a: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0C3C3B69-376A-46F5-B0FA-E754922C1023}"/>
                </a:ext>
              </a:extLst>
            </p:cNvPr>
            <p:cNvSpPr txBox="1"/>
            <p:nvPr/>
          </p:nvSpPr>
          <p:spPr>
            <a:xfrm>
              <a:off x="10950644" y="14900370"/>
              <a:ext cx="32805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 Juan Raya Formation, </a:t>
              </a:r>
            </a:p>
            <a:p>
              <a:r>
                <a: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Lower Cretaceous, </a:t>
              </a:r>
              <a:r>
                <a:rPr lang="en-US" sz="18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Zapotitlán</a:t>
              </a:r>
              <a:r>
                <a: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Puebla 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4F14B4D4-B905-4091-A7EB-EC7B81EF8840}"/>
                </a:ext>
              </a:extLst>
            </p:cNvPr>
            <p:cNvSpPr txBox="1"/>
            <p:nvPr/>
          </p:nvSpPr>
          <p:spPr>
            <a:xfrm>
              <a:off x="14429040" y="19790569"/>
              <a:ext cx="39034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Mexcala</a:t>
              </a:r>
              <a:r>
                <a:rPr lang="en-US" sz="1800" dirty="0">
                  <a:latin typeface="Verdana" panose="020B0604030504040204" pitchFamily="34" charset="0"/>
                  <a:ea typeface="Verdana" panose="020B0604030504040204" pitchFamily="34" charset="0"/>
                </a:rPr>
                <a:t> Formation, Upper Cretaceous, </a:t>
              </a:r>
              <a:r>
                <a:rPr lang="en-US" sz="18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Tecalli</a:t>
              </a:r>
              <a:r>
                <a:rPr lang="en-US" sz="1800" dirty="0">
                  <a:latin typeface="Verdana" panose="020B0604030504040204" pitchFamily="34" charset="0"/>
                  <a:ea typeface="Verdana" panose="020B0604030504040204" pitchFamily="34" charset="0"/>
                </a:rPr>
                <a:t>, Puebla</a:t>
              </a:r>
            </a:p>
          </p:txBody>
        </p: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A511FF85-9DE5-4351-AA34-0C7FCA50ED42}"/>
                </a:ext>
              </a:extLst>
            </p:cNvPr>
            <p:cNvSpPr txBox="1"/>
            <p:nvPr/>
          </p:nvSpPr>
          <p:spPr>
            <a:xfrm>
              <a:off x="14524764" y="15567555"/>
              <a:ext cx="417438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Verdana" panose="020B0604030504040204" pitchFamily="34" charset="0"/>
                  <a:ea typeface="Verdana" panose="020B0604030504040204" pitchFamily="34" charset="0"/>
                </a:rPr>
                <a:t>Pie de </a:t>
              </a:r>
              <a:r>
                <a:rPr lang="en-US" sz="18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Vaca</a:t>
              </a:r>
              <a:r>
                <a:rPr lang="en-US" sz="1800" dirty="0">
                  <a:latin typeface="Verdana" panose="020B0604030504040204" pitchFamily="34" charset="0"/>
                  <a:ea typeface="Verdana" panose="020B0604030504040204" pitchFamily="34" charset="0"/>
                </a:rPr>
                <a:t> Formation, Paleogene?</a:t>
              </a:r>
            </a:p>
            <a:p>
              <a:r>
                <a:rPr lang="en-US" sz="18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Tepexi</a:t>
              </a:r>
              <a:r>
                <a:rPr lang="en-US" sz="1800" dirty="0">
                  <a:latin typeface="Verdana" panose="020B0604030504040204" pitchFamily="34" charset="0"/>
                  <a:ea typeface="Verdana" panose="020B0604030504040204" pitchFamily="34" charset="0"/>
                </a:rPr>
                <a:t> de Rodriguez, Puebla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F789624-D51C-43B0-9FE7-EECC52882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998" y="6482133"/>
              <a:ext cx="5770236" cy="385963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B1BD7D7-2E7A-4CE9-A1CF-F89035242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748609" y="5153125"/>
              <a:ext cx="6102763" cy="457894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1BD30E7-E793-46EE-8678-FACD774B1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2630" y="13748242"/>
              <a:ext cx="4232921" cy="3174691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BA881A5-4EA7-4B90-B04F-6EE8C79D2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524764" y="10849955"/>
              <a:ext cx="3530225" cy="4704826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B34159F-ED80-4699-9B73-B6477B713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340484" y="17162165"/>
              <a:ext cx="3867823" cy="2606318"/>
            </a:xfrm>
            <a:prstGeom prst="rect">
              <a:avLst/>
            </a:prstGeom>
          </p:spPr>
        </p:pic>
        <p:pic>
          <p:nvPicPr>
            <p:cNvPr id="58" name="Picture 57" descr="MooBDO5Bj2QF1RXF4UFbwmGbmyYHxh6p-hecdYF1QsiuC-tAXqIQxRVaVg2E9hMkzw7QKmla6gP0arKdIrkT988Sl2XoGFUMVuzfgRqB966tlfmTB8HBFDhM8DQs1I7KoYwKGKUR4Qa2kIM.jpg"/>
            <p:cNvPicPr>
              <a:picLocks noChangeAspect="1"/>
            </p:cNvPicPr>
            <p:nvPr/>
          </p:nvPicPr>
          <p:blipFill>
            <a:blip r:embed="rId13"/>
            <a:srcRect b="4505"/>
            <a:stretch>
              <a:fillRect/>
            </a:stretch>
          </p:blipFill>
          <p:spPr>
            <a:xfrm>
              <a:off x="11049516" y="10619932"/>
              <a:ext cx="2939534" cy="4214769"/>
            </a:xfrm>
            <a:prstGeom prst="rect">
              <a:avLst/>
            </a:prstGeom>
          </p:spPr>
        </p:pic>
        <p:pic>
          <p:nvPicPr>
            <p:cNvPr id="59" name="Picture 58" descr="Captura de pantalla 2021-01-12 a la(s) 22.59.56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752590" y="5131976"/>
              <a:ext cx="6988059" cy="4655140"/>
            </a:xfrm>
            <a:prstGeom prst="rect">
              <a:avLst/>
            </a:prstGeom>
          </p:spPr>
        </p:pic>
        <p:pic>
          <p:nvPicPr>
            <p:cNvPr id="50" name="Picture 49" descr="IMG_0004.jp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50051" y="10539324"/>
              <a:ext cx="4190999" cy="3143249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1CBEE6B-AA6C-A6A8-E689-619C7470CA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9650" y="689703"/>
            <a:ext cx="5770236" cy="537103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8DE8273-06C9-2EE0-6B5F-ABCE9BF5A1D9}"/>
              </a:ext>
            </a:extLst>
          </p:cNvPr>
          <p:cNvSpPr txBox="1"/>
          <p:nvPr/>
        </p:nvSpPr>
        <p:spPr>
          <a:xfrm>
            <a:off x="18514392" y="11756090"/>
            <a:ext cx="13677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highlight>
                  <a:srgbClr val="0000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Publication  of full papers in a special issue of </a:t>
            </a:r>
            <a:r>
              <a:rPr lang="es-MX" sz="2400" b="1">
                <a:solidFill>
                  <a:schemeClr val="bg1"/>
                </a:solidFill>
                <a:highlight>
                  <a:srgbClr val="0000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Journal </a:t>
            </a:r>
            <a:r>
              <a:rPr lang="es-MX" sz="2400" b="1" dirty="0">
                <a:solidFill>
                  <a:schemeClr val="bg1"/>
                </a:solidFill>
                <a:highlight>
                  <a:srgbClr val="0000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South American Earth Sciences is contemplated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7BC44EE-5451-BE41-2CA1-36A33FF7B47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546078" y="19350037"/>
            <a:ext cx="1656184" cy="189278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AFE5242-2A42-B78A-3CBF-934F1E63BB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959490" y="19433191"/>
            <a:ext cx="1493924" cy="180693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6F788A0-DAE1-49F0-DB01-2CAF22BBF83E}"/>
              </a:ext>
            </a:extLst>
          </p:cNvPr>
          <p:cNvSpPr txBox="1"/>
          <p:nvPr/>
        </p:nvSpPr>
        <p:spPr>
          <a:xfrm flipH="1">
            <a:off x="387534" y="21011631"/>
            <a:ext cx="1359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REGISTER: https://sites.google.com/ciencias.unam.mx/slic2023/registro?authuser=0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024D153-BEAB-CC01-686A-1D31D802FA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559890" y="19466884"/>
            <a:ext cx="1844223" cy="171249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C8C44218-55FF-A1F6-7B9B-00B97D3A5BE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889902" y="19506700"/>
            <a:ext cx="1383211" cy="163286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3C61862-417B-C37A-797B-326F7DAA546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874205" y="19667307"/>
            <a:ext cx="1435904" cy="147225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57285" y="4075491"/>
            <a:ext cx="118305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Verdana"/>
                <a:cs typeface="Verdana"/>
              </a:rPr>
              <a:t>The </a:t>
            </a:r>
            <a:r>
              <a:rPr lang="en-US" sz="2000">
                <a:latin typeface="Verdana"/>
                <a:cs typeface="Verdana"/>
              </a:rPr>
              <a:t>Lationamerican</a:t>
            </a:r>
            <a:r>
              <a:rPr lang="en-US" sz="2000" dirty="0">
                <a:latin typeface="Verdana"/>
                <a:cs typeface="Verdana"/>
              </a:rPr>
              <a:t> Symposium of Ichnology (SLIC) represents a traditional event</a:t>
            </a:r>
            <a:r>
              <a:rPr lang="es-MX" sz="2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which brings together academics focused on the study and interpretation of the </a:t>
            </a:r>
            <a:r>
              <a:rPr lang="en-US" sz="2000" dirty="0" err="1">
                <a:latin typeface="Verdana"/>
                <a:cs typeface="Verdana"/>
              </a:rPr>
              <a:t>ichnofossils</a:t>
            </a:r>
            <a:r>
              <a:rPr lang="en-US" sz="2000" dirty="0">
                <a:latin typeface="Verdana"/>
                <a:cs typeface="Verdana"/>
              </a:rPr>
              <a:t> in Latin America and other regions of the world. After</a:t>
            </a:r>
            <a:r>
              <a:rPr lang="es-MX" sz="2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to hold this symposium in San </a:t>
            </a:r>
            <a:r>
              <a:rPr lang="en-US" sz="2000" dirty="0" err="1">
                <a:latin typeface="Verdana"/>
                <a:cs typeface="Verdana"/>
              </a:rPr>
              <a:t>Leopoldo</a:t>
            </a:r>
            <a:r>
              <a:rPr lang="en-US" sz="2000" dirty="0">
                <a:latin typeface="Verdana"/>
                <a:cs typeface="Verdana"/>
              </a:rPr>
              <a:t>, Brazil; Santa Rosa de la Pampa,</a:t>
            </a:r>
            <a:r>
              <a:rPr lang="es-MX" sz="2000" dirty="0">
                <a:latin typeface="Verdana"/>
                <a:cs typeface="Verdana"/>
              </a:rPr>
              <a:t> Argentina; Colonia del Sacramento, Uruguay; and Santa Marta, Colombia, </a:t>
            </a:r>
            <a:r>
              <a:rPr lang="es-ES_tradnl" sz="2000" dirty="0" err="1">
                <a:latin typeface="Verdana"/>
                <a:cs typeface="Verdana"/>
              </a:rPr>
              <a:t>the</a:t>
            </a:r>
            <a:r>
              <a:rPr lang="es-ES_tradnl" sz="2000" dirty="0">
                <a:latin typeface="Verdana"/>
                <a:cs typeface="Verdana"/>
              </a:rPr>
              <a:t> Universidad del Mar, </a:t>
            </a:r>
            <a:r>
              <a:rPr lang="en-US" sz="2000" dirty="0">
                <a:latin typeface="Verdana"/>
                <a:cs typeface="Verdana"/>
              </a:rPr>
              <a:t>in Puerto Escondido, Oaxaca, Mexico, is proud to</a:t>
            </a:r>
            <a:r>
              <a:rPr lang="es-MX" sz="2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serve as the headquarters of the V SLIC, hoping to achieve the success achieved by the</a:t>
            </a:r>
            <a:r>
              <a:rPr lang="es-MX" sz="2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predecessors. With this aim, the Organizing Committee invites all</a:t>
            </a:r>
            <a:r>
              <a:rPr lang="es-MX" sz="2000" dirty="0">
                <a:latin typeface="Verdana"/>
                <a:cs typeface="Verdana"/>
              </a:rPr>
              <a:t> the </a:t>
            </a:r>
            <a:r>
              <a:rPr lang="en-US" sz="2000" dirty="0">
                <a:latin typeface="Verdana"/>
                <a:cs typeface="Verdana"/>
              </a:rPr>
              <a:t>interested in Ichnology to participate with their attendance at conferences,</a:t>
            </a:r>
            <a:r>
              <a:rPr lang="es-MX" sz="2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technical sessions, excursions and all the activities contemplated in our</a:t>
            </a:r>
            <a:r>
              <a:rPr lang="es-MX" sz="2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SLIC 2023, sharing their works through oral presentations</a:t>
            </a:r>
            <a:r>
              <a:rPr lang="es-MX" sz="2000" dirty="0">
                <a:latin typeface="Verdana"/>
                <a:cs typeface="Verdana"/>
              </a:rPr>
              <a:t> or posters.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034160" y="8334656"/>
            <a:ext cx="9718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Verdana"/>
                <a:cs typeface="Verdana"/>
              </a:rPr>
              <a:t>Intra-Symposium Course, November 21</a:t>
            </a:r>
            <a:r>
              <a:rPr lang="en-US" sz="2000" baseline="30000" dirty="0">
                <a:latin typeface="Verdana"/>
                <a:cs typeface="Verdana"/>
              </a:rPr>
              <a:t>st</a:t>
            </a:r>
            <a:r>
              <a:rPr lang="en-US" sz="2000" dirty="0">
                <a:latin typeface="Verdana"/>
                <a:cs typeface="Verdana"/>
              </a:rPr>
              <a:t> -24</a:t>
            </a:r>
            <a:r>
              <a:rPr lang="en-US" sz="2000" baseline="30000" dirty="0">
                <a:latin typeface="Verdana"/>
                <a:cs typeface="Verdana"/>
              </a:rPr>
              <a:t>th</a:t>
            </a:r>
            <a:r>
              <a:rPr lang="en-US" sz="2000" dirty="0">
                <a:latin typeface="Verdana"/>
                <a:cs typeface="Verdana"/>
              </a:rPr>
              <a:t>.</a:t>
            </a:r>
          </a:p>
          <a:p>
            <a:endParaRPr lang="es-MX" sz="2000" dirty="0">
              <a:latin typeface="Verdana"/>
              <a:cs typeface="Verdana"/>
            </a:endParaRPr>
          </a:p>
          <a:p>
            <a:r>
              <a:rPr lang="en-US" sz="2000" dirty="0">
                <a:latin typeface="Verdana"/>
                <a:cs typeface="Verdana"/>
              </a:rPr>
              <a:t>Excursions:</a:t>
            </a:r>
            <a:endParaRPr lang="es-MX" sz="2000" dirty="0">
              <a:latin typeface="Verdana"/>
              <a:cs typeface="Verdana"/>
            </a:endParaRPr>
          </a:p>
          <a:p>
            <a:r>
              <a:rPr lang="en-US" sz="2000" dirty="0" err="1">
                <a:latin typeface="Verdana"/>
                <a:cs typeface="Verdana"/>
              </a:rPr>
              <a:t>i</a:t>
            </a:r>
            <a:r>
              <a:rPr lang="en-US" sz="2000" dirty="0">
                <a:latin typeface="Verdana"/>
                <a:cs typeface="Verdana"/>
              </a:rPr>
              <a:t>) intra-symposium, November 23rd, COST 35 U. S. DLLS</a:t>
            </a:r>
            <a:endParaRPr lang="es-MX" sz="2000" dirty="0">
              <a:latin typeface="Verdana"/>
              <a:cs typeface="Verdana"/>
            </a:endParaRPr>
          </a:p>
          <a:p>
            <a:r>
              <a:rPr lang="en-US" sz="2000" dirty="0">
                <a:latin typeface="Verdana"/>
                <a:cs typeface="Verdana"/>
              </a:rPr>
              <a:t>(ii) post-symposium, November 25th-28</a:t>
            </a:r>
            <a:r>
              <a:rPr lang="en-US" sz="2000" baseline="30000" dirty="0">
                <a:latin typeface="Verdana"/>
                <a:cs typeface="Verdana"/>
              </a:rPr>
              <a:t>th</a:t>
            </a:r>
            <a:r>
              <a:rPr lang="en-US" sz="2000" dirty="0">
                <a:latin typeface="Verdana"/>
                <a:cs typeface="Verdana"/>
              </a:rPr>
              <a:t>. </a:t>
            </a:r>
            <a:endParaRPr lang="es-MX" sz="2000" dirty="0">
              <a:latin typeface="Verdana"/>
              <a:cs typeface="Verdana"/>
            </a:endParaRPr>
          </a:p>
          <a:p>
            <a:r>
              <a:rPr lang="en-US" sz="2000" dirty="0">
                <a:latin typeface="Verdana"/>
                <a:cs typeface="Verdana"/>
              </a:rPr>
              <a:t>Visit to Cretaceous, </a:t>
            </a:r>
            <a:r>
              <a:rPr lang="en-US" sz="2000" dirty="0" err="1">
                <a:latin typeface="Verdana"/>
                <a:cs typeface="Verdana"/>
              </a:rPr>
              <a:t>Paleogene</a:t>
            </a:r>
            <a:r>
              <a:rPr lang="en-US" sz="2000" dirty="0">
                <a:latin typeface="Verdana"/>
                <a:cs typeface="Verdana"/>
              </a:rPr>
              <a:t> and </a:t>
            </a:r>
            <a:r>
              <a:rPr lang="en-US" sz="2000" dirty="0" err="1">
                <a:latin typeface="Verdana"/>
                <a:cs typeface="Verdana"/>
              </a:rPr>
              <a:t>Neogene</a:t>
            </a:r>
            <a:r>
              <a:rPr lang="en-US" sz="2000" dirty="0">
                <a:latin typeface="Verdana"/>
                <a:cs typeface="Verdana"/>
              </a:rPr>
              <a:t> localities with records</a:t>
            </a:r>
            <a:endParaRPr lang="es-MX" sz="2000" dirty="0">
              <a:latin typeface="Verdana"/>
              <a:cs typeface="Verdana"/>
            </a:endParaRPr>
          </a:p>
          <a:p>
            <a:r>
              <a:rPr lang="en-US" sz="2000" dirty="0">
                <a:latin typeface="Verdana"/>
                <a:cs typeface="Verdana"/>
              </a:rPr>
              <a:t>of the Puebla state. The trip begins at Puerto Escondido, ends at the</a:t>
            </a:r>
            <a:endParaRPr lang="es-MX" sz="2000" dirty="0">
              <a:latin typeface="Verdana"/>
              <a:cs typeface="Verdana"/>
            </a:endParaRPr>
          </a:p>
          <a:p>
            <a:r>
              <a:rPr lang="en-US" sz="2000" dirty="0">
                <a:latin typeface="Verdana"/>
                <a:cs typeface="Verdana"/>
              </a:rPr>
              <a:t>Mexico City. COST: 450 U. S. DLLS. , Includes ground transportation, three nights accommodation, three breakfasts, three diners, four lunches.   </a:t>
            </a:r>
            <a:r>
              <a:rPr lang="es-MX" sz="2000" dirty="0">
                <a:latin typeface="Verdana"/>
                <a:cs typeface="Verdana"/>
              </a:rPr>
              <a:t> </a:t>
            </a:r>
            <a:endParaRPr lang="es-ES" sz="2000" dirty="0">
              <a:latin typeface="Verdana"/>
              <a:cs typeface="Verdana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5E49736-DE25-1B4E-956F-0AB860C2B3A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7252" t="20762" b="50225"/>
          <a:stretch/>
        </p:blipFill>
        <p:spPr>
          <a:xfrm>
            <a:off x="5715118" y="17928156"/>
            <a:ext cx="7196942" cy="291459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36B17D2-7E76-7208-23F9-53846D24A9AA}"/>
              </a:ext>
            </a:extLst>
          </p:cNvPr>
          <p:cNvSpPr txBox="1"/>
          <p:nvPr/>
        </p:nvSpPr>
        <p:spPr>
          <a:xfrm>
            <a:off x="6171197" y="18006019"/>
            <a:ext cx="95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Fees:</a:t>
            </a:r>
          </a:p>
        </p:txBody>
      </p:sp>
    </p:spTree>
    <p:extLst>
      <p:ext uri="{BB962C8B-B14F-4D97-AF65-F5344CB8AC3E}">
        <p14:creationId xmlns:p14="http://schemas.microsoft.com/office/powerpoint/2010/main" val="240652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589</Words>
  <Application>Microsoft Office PowerPoint</Application>
  <PresentationFormat>Personalizado</PresentationFormat>
  <Paragraphs>60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Presentación de PowerPoint</dc:title>
  <dc:creator>Eduardo Hayashi Martinez</dc:creator>
  <cp:keywords/>
  <cp:lastModifiedBy>SARA ERNESTINA ISLAS GRACIANO</cp:lastModifiedBy>
  <cp:revision>95</cp:revision>
  <cp:lastPrinted>2023-04-20T18:49:19Z</cp:lastPrinted>
  <dcterms:created xsi:type="dcterms:W3CDTF">2021-01-19T01:07:01Z</dcterms:created>
  <dcterms:modified xsi:type="dcterms:W3CDTF">2023-05-04T16:10:09Z</dcterms:modified>
</cp:coreProperties>
</file>